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3.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6.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8.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9.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2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1.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22.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24.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25.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6.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7.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28.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29.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30.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31.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32.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33.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34.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35.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36.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37.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notesSlides/notesSlide38.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39.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47"/>
  </p:notesMasterIdLst>
  <p:sldIdLst>
    <p:sldId id="256" r:id="rId2"/>
    <p:sldId id="583" r:id="rId3"/>
    <p:sldId id="557" r:id="rId4"/>
    <p:sldId id="565" r:id="rId5"/>
    <p:sldId id="588" r:id="rId6"/>
    <p:sldId id="566" r:id="rId7"/>
    <p:sldId id="563" r:id="rId8"/>
    <p:sldId id="589" r:id="rId9"/>
    <p:sldId id="591" r:id="rId10"/>
    <p:sldId id="590" r:id="rId11"/>
    <p:sldId id="595" r:id="rId12"/>
    <p:sldId id="594" r:id="rId13"/>
    <p:sldId id="602" r:id="rId14"/>
    <p:sldId id="601" r:id="rId15"/>
    <p:sldId id="600" r:id="rId16"/>
    <p:sldId id="742" r:id="rId17"/>
    <p:sldId id="603" r:id="rId18"/>
    <p:sldId id="599" r:id="rId19"/>
    <p:sldId id="598" r:id="rId20"/>
    <p:sldId id="597" r:id="rId21"/>
    <p:sldId id="596" r:id="rId22"/>
    <p:sldId id="609" r:id="rId23"/>
    <p:sldId id="608" r:id="rId24"/>
    <p:sldId id="607" r:id="rId25"/>
    <p:sldId id="605" r:id="rId26"/>
    <p:sldId id="604" r:id="rId27"/>
    <p:sldId id="582" r:id="rId28"/>
    <p:sldId id="615" r:id="rId29"/>
    <p:sldId id="614" r:id="rId30"/>
    <p:sldId id="613" r:id="rId31"/>
    <p:sldId id="612" r:id="rId32"/>
    <p:sldId id="571" r:id="rId33"/>
    <p:sldId id="611" r:id="rId34"/>
    <p:sldId id="610" r:id="rId35"/>
    <p:sldId id="702" r:id="rId36"/>
    <p:sldId id="620" r:id="rId37"/>
    <p:sldId id="621" r:id="rId38"/>
    <p:sldId id="619" r:id="rId39"/>
    <p:sldId id="622" r:id="rId40"/>
    <p:sldId id="618" r:id="rId41"/>
    <p:sldId id="617" r:id="rId42"/>
    <p:sldId id="616" r:id="rId43"/>
    <p:sldId id="623" r:id="rId44"/>
    <p:sldId id="628" r:id="rId45"/>
    <p:sldId id="629" r:id="rId46"/>
    <p:sldId id="627" r:id="rId47"/>
    <p:sldId id="626" r:id="rId48"/>
    <p:sldId id="581" r:id="rId49"/>
    <p:sldId id="714" r:id="rId50"/>
    <p:sldId id="624" r:id="rId51"/>
    <p:sldId id="630" r:id="rId52"/>
    <p:sldId id="637" r:id="rId53"/>
    <p:sldId id="638" r:id="rId54"/>
    <p:sldId id="725" r:id="rId55"/>
    <p:sldId id="726" r:id="rId56"/>
    <p:sldId id="727" r:id="rId57"/>
    <p:sldId id="728" r:id="rId58"/>
    <p:sldId id="729" r:id="rId59"/>
    <p:sldId id="639" r:id="rId60"/>
    <p:sldId id="636" r:id="rId61"/>
    <p:sldId id="635" r:id="rId62"/>
    <p:sldId id="634" r:id="rId63"/>
    <p:sldId id="633" r:id="rId64"/>
    <p:sldId id="632" r:id="rId65"/>
    <p:sldId id="640" r:id="rId66"/>
    <p:sldId id="631" r:id="rId67"/>
    <p:sldId id="718" r:id="rId68"/>
    <p:sldId id="645" r:id="rId69"/>
    <p:sldId id="719" r:id="rId70"/>
    <p:sldId id="644" r:id="rId71"/>
    <p:sldId id="643" r:id="rId72"/>
    <p:sldId id="642" r:id="rId73"/>
    <p:sldId id="651" r:id="rId74"/>
    <p:sldId id="641" r:id="rId75"/>
    <p:sldId id="650" r:id="rId76"/>
    <p:sldId id="721" r:id="rId77"/>
    <p:sldId id="649" r:id="rId78"/>
    <p:sldId id="652" r:id="rId79"/>
    <p:sldId id="653" r:id="rId80"/>
    <p:sldId id="648" r:id="rId81"/>
    <p:sldId id="647" r:id="rId82"/>
    <p:sldId id="654" r:id="rId83"/>
    <p:sldId id="660" r:id="rId84"/>
    <p:sldId id="646" r:id="rId85"/>
    <p:sldId id="661" r:id="rId86"/>
    <p:sldId id="659" r:id="rId87"/>
    <p:sldId id="722" r:id="rId88"/>
    <p:sldId id="658" r:id="rId89"/>
    <p:sldId id="662" r:id="rId90"/>
    <p:sldId id="663" r:id="rId91"/>
    <p:sldId id="657" r:id="rId92"/>
    <p:sldId id="713" r:id="rId93"/>
    <p:sldId id="667" r:id="rId94"/>
    <p:sldId id="592" r:id="rId95"/>
    <p:sldId id="668" r:id="rId96"/>
    <p:sldId id="666" r:id="rId97"/>
    <p:sldId id="665" r:id="rId98"/>
    <p:sldId id="676" r:id="rId99"/>
    <p:sldId id="664" r:id="rId100"/>
    <p:sldId id="669" r:id="rId101"/>
    <p:sldId id="677" r:id="rId102"/>
    <p:sldId id="730" r:id="rId103"/>
    <p:sldId id="731" r:id="rId104"/>
    <p:sldId id="732" r:id="rId105"/>
    <p:sldId id="733" r:id="rId106"/>
    <p:sldId id="734" r:id="rId107"/>
    <p:sldId id="735" r:id="rId108"/>
    <p:sldId id="736" r:id="rId109"/>
    <p:sldId id="737" r:id="rId110"/>
    <p:sldId id="738" r:id="rId111"/>
    <p:sldId id="739" r:id="rId112"/>
    <p:sldId id="740" r:id="rId113"/>
    <p:sldId id="741" r:id="rId114"/>
    <p:sldId id="675" r:id="rId115"/>
    <p:sldId id="674" r:id="rId116"/>
    <p:sldId id="678" r:id="rId117"/>
    <p:sldId id="679" r:id="rId118"/>
    <p:sldId id="672" r:id="rId119"/>
    <p:sldId id="723" r:id="rId120"/>
    <p:sldId id="673" r:id="rId121"/>
    <p:sldId id="680" r:id="rId122"/>
    <p:sldId id="671" r:id="rId123"/>
    <p:sldId id="670" r:id="rId124"/>
    <p:sldId id="685" r:id="rId125"/>
    <p:sldId id="686" r:id="rId126"/>
    <p:sldId id="684" r:id="rId127"/>
    <p:sldId id="683" r:id="rId128"/>
    <p:sldId id="682" r:id="rId129"/>
    <p:sldId id="687" r:id="rId130"/>
    <p:sldId id="693" r:id="rId131"/>
    <p:sldId id="681" r:id="rId132"/>
    <p:sldId id="692" r:id="rId133"/>
    <p:sldId id="694" r:id="rId134"/>
    <p:sldId id="691" r:id="rId135"/>
    <p:sldId id="690" r:id="rId136"/>
    <p:sldId id="695" r:id="rId137"/>
    <p:sldId id="699" r:id="rId138"/>
    <p:sldId id="689" r:id="rId139"/>
    <p:sldId id="698" r:id="rId140"/>
    <p:sldId id="697" r:id="rId141"/>
    <p:sldId id="700" r:id="rId142"/>
    <p:sldId id="696" r:id="rId143"/>
    <p:sldId id="701" r:id="rId144"/>
    <p:sldId id="688" r:id="rId145"/>
    <p:sldId id="724" r:id="rId14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幼圆" pitchFamily="49"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幼圆" pitchFamily="49"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幼圆" pitchFamily="49"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幼圆" pitchFamily="49"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幼圆" pitchFamily="49" charset="-122"/>
        <a:cs typeface="+mn-cs"/>
      </a:defRPr>
    </a:lvl5pPr>
    <a:lvl6pPr marL="2286000" algn="l" defTabSz="914400" rtl="0" eaLnBrk="1" latinLnBrk="0" hangingPunct="1">
      <a:defRPr kern="1200">
        <a:solidFill>
          <a:schemeClr val="tx1"/>
        </a:solidFill>
        <a:latin typeface="Calibri" pitchFamily="34" charset="0"/>
        <a:ea typeface="幼圆" pitchFamily="49" charset="-122"/>
        <a:cs typeface="+mn-cs"/>
      </a:defRPr>
    </a:lvl6pPr>
    <a:lvl7pPr marL="2743200" algn="l" defTabSz="914400" rtl="0" eaLnBrk="1" latinLnBrk="0" hangingPunct="1">
      <a:defRPr kern="1200">
        <a:solidFill>
          <a:schemeClr val="tx1"/>
        </a:solidFill>
        <a:latin typeface="Calibri" pitchFamily="34" charset="0"/>
        <a:ea typeface="幼圆" pitchFamily="49" charset="-122"/>
        <a:cs typeface="+mn-cs"/>
      </a:defRPr>
    </a:lvl7pPr>
    <a:lvl8pPr marL="3200400" algn="l" defTabSz="914400" rtl="0" eaLnBrk="1" latinLnBrk="0" hangingPunct="1">
      <a:defRPr kern="1200">
        <a:solidFill>
          <a:schemeClr val="tx1"/>
        </a:solidFill>
        <a:latin typeface="Calibri" pitchFamily="34" charset="0"/>
        <a:ea typeface="幼圆" pitchFamily="49" charset="-122"/>
        <a:cs typeface="+mn-cs"/>
      </a:defRPr>
    </a:lvl8pPr>
    <a:lvl9pPr marL="3657600" algn="l" defTabSz="914400" rtl="0" eaLnBrk="1" latinLnBrk="0" hangingPunct="1">
      <a:defRPr kern="1200">
        <a:solidFill>
          <a:schemeClr val="tx1"/>
        </a:solidFill>
        <a:latin typeface="Calibri" pitchFamily="34" charset="0"/>
        <a:ea typeface="幼圆" pitchFamily="49"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7" autoAdjust="0"/>
    <p:restoredTop sz="94333" autoAdjust="0"/>
  </p:normalViewPr>
  <p:slideViewPr>
    <p:cSldViewPr snapToGrid="0">
      <p:cViewPr varScale="1">
        <p:scale>
          <a:sx n="70" d="100"/>
          <a:sy n="70" d="100"/>
        </p:scale>
        <p:origin x="88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spcBef>
                <a:spcPts val="0"/>
              </a:spcBef>
              <a:spcAft>
                <a:spcPts val="0"/>
              </a:spcAft>
              <a:defRPr sz="1200" smtClean="0">
                <a:latin typeface="+mn-lt"/>
                <a:ea typeface="+mn-ea"/>
              </a:defRPr>
            </a:lvl1pPr>
          </a:lstStyle>
          <a:p>
            <a:pPr>
              <a:defRPr/>
            </a:pPr>
            <a:fld id="{D241632E-5ED2-411E-BDD7-42F21810C8E6}" type="datetimeFigureOut">
              <a:rPr lang="zh-CN" altLang="en-US"/>
              <a:t>2019/10/20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spcBef>
                <a:spcPts val="0"/>
              </a:spcBef>
              <a:spcAft>
                <a:spcPts val="0"/>
              </a:spcAft>
              <a:defRPr sz="1200" smtClean="0">
                <a:latin typeface="+mn-lt"/>
                <a:ea typeface="+mn-ea"/>
              </a:defRPr>
            </a:lvl1pPr>
          </a:lstStyle>
          <a:p>
            <a:pPr>
              <a:defRPr/>
            </a:pPr>
            <a:fld id="{40652CC4-0F86-4DA3-A0E3-AF0231C1B1CB}" type="slidenum">
              <a:rPr lang="zh-CN" altLang="en-US"/>
              <a:t>‹#›</a:t>
            </a:fld>
            <a:endParaRPr lang="zh-CN" altLang="en-US"/>
          </a:p>
        </p:txBody>
      </p:sp>
    </p:spTree>
    <p:extLst>
      <p:ext uri="{BB962C8B-B14F-4D97-AF65-F5344CB8AC3E}">
        <p14:creationId xmlns:p14="http://schemas.microsoft.com/office/powerpoint/2010/main" val="28628990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1</a:t>
            </a:fld>
            <a:endParaRPr lang="zh-CN" altLang="en-US"/>
          </a:p>
        </p:txBody>
      </p:sp>
    </p:spTree>
    <p:extLst>
      <p:ext uri="{BB962C8B-B14F-4D97-AF65-F5344CB8AC3E}">
        <p14:creationId xmlns:p14="http://schemas.microsoft.com/office/powerpoint/2010/main" val="169667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itchFamily="34" charset="0"/>
                <a:ea typeface="幼圆" pitchFamily="49" charset="-122"/>
              </a:defRPr>
            </a:lvl1pPr>
            <a:lvl2pPr marL="742950" indent="-285750">
              <a:defRPr>
                <a:solidFill>
                  <a:schemeClr val="tx1"/>
                </a:solidFill>
                <a:latin typeface="Calibri" pitchFamily="34" charset="0"/>
                <a:ea typeface="幼圆" pitchFamily="49" charset="-122"/>
              </a:defRPr>
            </a:lvl2pPr>
            <a:lvl3pPr marL="1143000" indent="-228600">
              <a:defRPr>
                <a:solidFill>
                  <a:schemeClr val="tx1"/>
                </a:solidFill>
                <a:latin typeface="Calibri" pitchFamily="34" charset="0"/>
                <a:ea typeface="幼圆" pitchFamily="49" charset="-122"/>
              </a:defRPr>
            </a:lvl3pPr>
            <a:lvl4pPr marL="1600200" indent="-228600">
              <a:defRPr>
                <a:solidFill>
                  <a:schemeClr val="tx1"/>
                </a:solidFill>
                <a:latin typeface="Calibri" pitchFamily="34" charset="0"/>
                <a:ea typeface="幼圆" pitchFamily="49" charset="-122"/>
              </a:defRPr>
            </a:lvl4pPr>
            <a:lvl5pPr marL="2057400" indent="-228600">
              <a:defRPr>
                <a:solidFill>
                  <a:schemeClr val="tx1"/>
                </a:solidFill>
                <a:latin typeface="Calibri" pitchFamily="34" charset="0"/>
                <a:ea typeface="幼圆" pitchFamily="49" charset="-122"/>
              </a:defRPr>
            </a:lvl5pPr>
            <a:lvl6pPr marL="2514600" indent="-228600" fontAlgn="base">
              <a:spcBef>
                <a:spcPct val="0"/>
              </a:spcBef>
              <a:spcAft>
                <a:spcPct val="0"/>
              </a:spcAft>
              <a:defRPr>
                <a:solidFill>
                  <a:schemeClr val="tx1"/>
                </a:solidFill>
                <a:latin typeface="Calibri" pitchFamily="34" charset="0"/>
                <a:ea typeface="幼圆" pitchFamily="49" charset="-122"/>
              </a:defRPr>
            </a:lvl6pPr>
            <a:lvl7pPr marL="2971800" indent="-228600" fontAlgn="base">
              <a:spcBef>
                <a:spcPct val="0"/>
              </a:spcBef>
              <a:spcAft>
                <a:spcPct val="0"/>
              </a:spcAft>
              <a:defRPr>
                <a:solidFill>
                  <a:schemeClr val="tx1"/>
                </a:solidFill>
                <a:latin typeface="Calibri" pitchFamily="34" charset="0"/>
                <a:ea typeface="幼圆" pitchFamily="49" charset="-122"/>
              </a:defRPr>
            </a:lvl7pPr>
            <a:lvl8pPr marL="3429000" indent="-228600" fontAlgn="base">
              <a:spcBef>
                <a:spcPct val="0"/>
              </a:spcBef>
              <a:spcAft>
                <a:spcPct val="0"/>
              </a:spcAft>
              <a:defRPr>
                <a:solidFill>
                  <a:schemeClr val="tx1"/>
                </a:solidFill>
                <a:latin typeface="Calibri" pitchFamily="34" charset="0"/>
                <a:ea typeface="幼圆" pitchFamily="49" charset="-122"/>
              </a:defRPr>
            </a:lvl8pPr>
            <a:lvl9pPr marL="3886200" indent="-228600" fontAlgn="base">
              <a:spcBef>
                <a:spcPct val="0"/>
              </a:spcBef>
              <a:spcAft>
                <a:spcPct val="0"/>
              </a:spcAft>
              <a:defRPr>
                <a:solidFill>
                  <a:schemeClr val="tx1"/>
                </a:solidFill>
                <a:latin typeface="Calibri" pitchFamily="34" charset="0"/>
                <a:ea typeface="幼圆" pitchFamily="49" charset="-122"/>
              </a:defRPr>
            </a:lvl9pPr>
          </a:lstStyle>
          <a:p>
            <a:pPr fontAlgn="base">
              <a:spcBef>
                <a:spcPct val="0"/>
              </a:spcBef>
              <a:spcAft>
                <a:spcPct val="0"/>
              </a:spcAft>
            </a:pPr>
            <a:fld id="{8EEB7819-16B8-45AB-83B6-5D5E52D32E3A}" type="slidenum">
              <a:rPr lang="zh-CN" altLang="en-US">
                <a:ea typeface="宋体" pitchFamily="2" charset="-122"/>
              </a:rPr>
              <a:t>27</a:t>
            </a:fld>
            <a:endParaRPr lang="zh-CN" altLang="en-US">
              <a:ea typeface="宋体" pitchFamily="2" charset="-122"/>
            </a:endParaRPr>
          </a:p>
        </p:txBody>
      </p:sp>
    </p:spTree>
    <p:extLst>
      <p:ext uri="{BB962C8B-B14F-4D97-AF65-F5344CB8AC3E}">
        <p14:creationId xmlns:p14="http://schemas.microsoft.com/office/powerpoint/2010/main" val="570929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28</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466626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itchFamily="2" charset="-122"/>
              </a:defRPr>
            </a:lvl1pPr>
            <a:lvl2pPr marL="742950" indent="-285750">
              <a:defRPr>
                <a:solidFill>
                  <a:schemeClr val="tx1"/>
                </a:solidFill>
                <a:latin typeface="Arial Narrow" pitchFamily="34" charset="0"/>
                <a:ea typeface="宋体" pitchFamily="2" charset="-122"/>
              </a:defRPr>
            </a:lvl2pPr>
            <a:lvl3pPr marL="1143000" indent="-228600">
              <a:defRPr>
                <a:solidFill>
                  <a:schemeClr val="tx1"/>
                </a:solidFill>
                <a:latin typeface="Arial Narrow" pitchFamily="34" charset="0"/>
                <a:ea typeface="宋体" pitchFamily="2" charset="-122"/>
              </a:defRPr>
            </a:lvl3pPr>
            <a:lvl4pPr marL="1600200" indent="-228600">
              <a:defRPr>
                <a:solidFill>
                  <a:schemeClr val="tx1"/>
                </a:solidFill>
                <a:latin typeface="Arial Narrow" pitchFamily="34" charset="0"/>
                <a:ea typeface="宋体" pitchFamily="2" charset="-122"/>
              </a:defRPr>
            </a:lvl4pPr>
            <a:lvl5pPr marL="2057400" indent="-228600">
              <a:defRPr>
                <a:solidFill>
                  <a:schemeClr val="tx1"/>
                </a:solidFill>
                <a:latin typeface="Arial Narrow"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itchFamily="2" charset="-122"/>
              </a:defRPr>
            </a:lvl9pPr>
          </a:lstStyle>
          <a:p>
            <a:fld id="{78C5971E-4CCF-42BA-BAE2-140FDE2017BB}" type="slidenum">
              <a:rPr lang="zh-CN" altLang="en-US" smtClean="0">
                <a:latin typeface="Calibri" pitchFamily="34" charset="0"/>
              </a:rPr>
              <a:t>32</a:t>
            </a:fld>
            <a:endParaRPr lang="zh-CN" altLang="en-US">
              <a:latin typeface="Calibri" pitchFamily="34" charset="0"/>
            </a:endParaRPr>
          </a:p>
        </p:txBody>
      </p:sp>
    </p:spTree>
    <p:extLst>
      <p:ext uri="{BB962C8B-B14F-4D97-AF65-F5344CB8AC3E}">
        <p14:creationId xmlns:p14="http://schemas.microsoft.com/office/powerpoint/2010/main" val="2667426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36</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2360445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45</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138101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itchFamily="34" charset="0"/>
                <a:ea typeface="幼圆" pitchFamily="49" charset="-122"/>
              </a:defRPr>
            </a:lvl1pPr>
            <a:lvl2pPr marL="742950" indent="-285750">
              <a:defRPr>
                <a:solidFill>
                  <a:schemeClr val="tx1"/>
                </a:solidFill>
                <a:latin typeface="Calibri" pitchFamily="34" charset="0"/>
                <a:ea typeface="幼圆" pitchFamily="49" charset="-122"/>
              </a:defRPr>
            </a:lvl2pPr>
            <a:lvl3pPr marL="1143000" indent="-228600">
              <a:defRPr>
                <a:solidFill>
                  <a:schemeClr val="tx1"/>
                </a:solidFill>
                <a:latin typeface="Calibri" pitchFamily="34" charset="0"/>
                <a:ea typeface="幼圆" pitchFamily="49" charset="-122"/>
              </a:defRPr>
            </a:lvl3pPr>
            <a:lvl4pPr marL="1600200" indent="-228600">
              <a:defRPr>
                <a:solidFill>
                  <a:schemeClr val="tx1"/>
                </a:solidFill>
                <a:latin typeface="Calibri" pitchFamily="34" charset="0"/>
                <a:ea typeface="幼圆" pitchFamily="49" charset="-122"/>
              </a:defRPr>
            </a:lvl4pPr>
            <a:lvl5pPr marL="2057400" indent="-228600">
              <a:defRPr>
                <a:solidFill>
                  <a:schemeClr val="tx1"/>
                </a:solidFill>
                <a:latin typeface="Calibri" pitchFamily="34" charset="0"/>
                <a:ea typeface="幼圆" pitchFamily="49" charset="-122"/>
              </a:defRPr>
            </a:lvl5pPr>
            <a:lvl6pPr marL="2514600" indent="-228600" fontAlgn="base">
              <a:spcBef>
                <a:spcPct val="0"/>
              </a:spcBef>
              <a:spcAft>
                <a:spcPct val="0"/>
              </a:spcAft>
              <a:defRPr>
                <a:solidFill>
                  <a:schemeClr val="tx1"/>
                </a:solidFill>
                <a:latin typeface="Calibri" pitchFamily="34" charset="0"/>
                <a:ea typeface="幼圆" pitchFamily="49" charset="-122"/>
              </a:defRPr>
            </a:lvl6pPr>
            <a:lvl7pPr marL="2971800" indent="-228600" fontAlgn="base">
              <a:spcBef>
                <a:spcPct val="0"/>
              </a:spcBef>
              <a:spcAft>
                <a:spcPct val="0"/>
              </a:spcAft>
              <a:defRPr>
                <a:solidFill>
                  <a:schemeClr val="tx1"/>
                </a:solidFill>
                <a:latin typeface="Calibri" pitchFamily="34" charset="0"/>
                <a:ea typeface="幼圆" pitchFamily="49" charset="-122"/>
              </a:defRPr>
            </a:lvl7pPr>
            <a:lvl8pPr marL="3429000" indent="-228600" fontAlgn="base">
              <a:spcBef>
                <a:spcPct val="0"/>
              </a:spcBef>
              <a:spcAft>
                <a:spcPct val="0"/>
              </a:spcAft>
              <a:defRPr>
                <a:solidFill>
                  <a:schemeClr val="tx1"/>
                </a:solidFill>
                <a:latin typeface="Calibri" pitchFamily="34" charset="0"/>
                <a:ea typeface="幼圆" pitchFamily="49" charset="-122"/>
              </a:defRPr>
            </a:lvl8pPr>
            <a:lvl9pPr marL="3886200" indent="-228600" fontAlgn="base">
              <a:spcBef>
                <a:spcPct val="0"/>
              </a:spcBef>
              <a:spcAft>
                <a:spcPct val="0"/>
              </a:spcAft>
              <a:defRPr>
                <a:solidFill>
                  <a:schemeClr val="tx1"/>
                </a:solidFill>
                <a:latin typeface="Calibri" pitchFamily="34" charset="0"/>
                <a:ea typeface="幼圆" pitchFamily="49" charset="-122"/>
              </a:defRPr>
            </a:lvl9pPr>
          </a:lstStyle>
          <a:p>
            <a:pPr fontAlgn="base">
              <a:spcBef>
                <a:spcPct val="0"/>
              </a:spcBef>
              <a:spcAft>
                <a:spcPct val="0"/>
              </a:spcAft>
            </a:pPr>
            <a:fld id="{8EEB7819-16B8-45AB-83B6-5D5E52D32E3A}" type="slidenum">
              <a:rPr lang="zh-CN" altLang="en-US">
                <a:ea typeface="宋体" pitchFamily="2" charset="-122"/>
              </a:rPr>
              <a:t>48</a:t>
            </a:fld>
            <a:endParaRPr lang="zh-CN" altLang="en-US">
              <a:ea typeface="宋体" pitchFamily="2" charset="-122"/>
            </a:endParaRPr>
          </a:p>
        </p:txBody>
      </p:sp>
    </p:spTree>
    <p:extLst>
      <p:ext uri="{BB962C8B-B14F-4D97-AF65-F5344CB8AC3E}">
        <p14:creationId xmlns:p14="http://schemas.microsoft.com/office/powerpoint/2010/main" val="2621248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itchFamily="34" charset="0"/>
                <a:ea typeface="幼圆" pitchFamily="49" charset="-122"/>
              </a:defRPr>
            </a:lvl1pPr>
            <a:lvl2pPr marL="742950" indent="-285750">
              <a:defRPr>
                <a:solidFill>
                  <a:schemeClr val="tx1"/>
                </a:solidFill>
                <a:latin typeface="Calibri" pitchFamily="34" charset="0"/>
                <a:ea typeface="幼圆" pitchFamily="49" charset="-122"/>
              </a:defRPr>
            </a:lvl2pPr>
            <a:lvl3pPr marL="1143000" indent="-228600">
              <a:defRPr>
                <a:solidFill>
                  <a:schemeClr val="tx1"/>
                </a:solidFill>
                <a:latin typeface="Calibri" pitchFamily="34" charset="0"/>
                <a:ea typeface="幼圆" pitchFamily="49" charset="-122"/>
              </a:defRPr>
            </a:lvl3pPr>
            <a:lvl4pPr marL="1600200" indent="-228600">
              <a:defRPr>
                <a:solidFill>
                  <a:schemeClr val="tx1"/>
                </a:solidFill>
                <a:latin typeface="Calibri" pitchFamily="34" charset="0"/>
                <a:ea typeface="幼圆" pitchFamily="49" charset="-122"/>
              </a:defRPr>
            </a:lvl4pPr>
            <a:lvl5pPr marL="2057400" indent="-228600">
              <a:defRPr>
                <a:solidFill>
                  <a:schemeClr val="tx1"/>
                </a:solidFill>
                <a:latin typeface="Calibri" pitchFamily="34" charset="0"/>
                <a:ea typeface="幼圆" pitchFamily="49" charset="-122"/>
              </a:defRPr>
            </a:lvl5pPr>
            <a:lvl6pPr marL="2514600" indent="-228600" fontAlgn="base">
              <a:spcBef>
                <a:spcPct val="0"/>
              </a:spcBef>
              <a:spcAft>
                <a:spcPct val="0"/>
              </a:spcAft>
              <a:defRPr>
                <a:solidFill>
                  <a:schemeClr val="tx1"/>
                </a:solidFill>
                <a:latin typeface="Calibri" pitchFamily="34" charset="0"/>
                <a:ea typeface="幼圆" pitchFamily="49" charset="-122"/>
              </a:defRPr>
            </a:lvl6pPr>
            <a:lvl7pPr marL="2971800" indent="-228600" fontAlgn="base">
              <a:spcBef>
                <a:spcPct val="0"/>
              </a:spcBef>
              <a:spcAft>
                <a:spcPct val="0"/>
              </a:spcAft>
              <a:defRPr>
                <a:solidFill>
                  <a:schemeClr val="tx1"/>
                </a:solidFill>
                <a:latin typeface="Calibri" pitchFamily="34" charset="0"/>
                <a:ea typeface="幼圆" pitchFamily="49" charset="-122"/>
              </a:defRPr>
            </a:lvl7pPr>
            <a:lvl8pPr marL="3429000" indent="-228600" fontAlgn="base">
              <a:spcBef>
                <a:spcPct val="0"/>
              </a:spcBef>
              <a:spcAft>
                <a:spcPct val="0"/>
              </a:spcAft>
              <a:defRPr>
                <a:solidFill>
                  <a:schemeClr val="tx1"/>
                </a:solidFill>
                <a:latin typeface="Calibri" pitchFamily="34" charset="0"/>
                <a:ea typeface="幼圆" pitchFamily="49" charset="-122"/>
              </a:defRPr>
            </a:lvl8pPr>
            <a:lvl9pPr marL="3886200" indent="-228600" fontAlgn="base">
              <a:spcBef>
                <a:spcPct val="0"/>
              </a:spcBef>
              <a:spcAft>
                <a:spcPct val="0"/>
              </a:spcAft>
              <a:defRPr>
                <a:solidFill>
                  <a:schemeClr val="tx1"/>
                </a:solidFill>
                <a:latin typeface="Calibri" pitchFamily="34" charset="0"/>
                <a:ea typeface="幼圆" pitchFamily="49" charset="-122"/>
              </a:defRPr>
            </a:lvl9pPr>
          </a:lstStyle>
          <a:p>
            <a:pPr fontAlgn="base">
              <a:spcBef>
                <a:spcPct val="0"/>
              </a:spcBef>
              <a:spcAft>
                <a:spcPct val="0"/>
              </a:spcAft>
            </a:pPr>
            <a:fld id="{8EEB7819-16B8-45AB-83B6-5D5E52D32E3A}" type="slidenum">
              <a:rPr lang="zh-CN" altLang="en-US">
                <a:ea typeface="宋体" pitchFamily="2" charset="-122"/>
              </a:rPr>
              <a:t>53</a:t>
            </a:fld>
            <a:endParaRPr lang="zh-CN" altLang="en-US">
              <a:ea typeface="宋体" pitchFamily="2" charset="-122"/>
            </a:endParaRPr>
          </a:p>
        </p:txBody>
      </p:sp>
    </p:spTree>
    <p:extLst>
      <p:ext uri="{BB962C8B-B14F-4D97-AF65-F5344CB8AC3E}">
        <p14:creationId xmlns:p14="http://schemas.microsoft.com/office/powerpoint/2010/main" val="3862309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59</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3167787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65</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682113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73</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1036709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itchFamily="34" charset="0"/>
                <a:ea typeface="幼圆" pitchFamily="49" charset="-122"/>
              </a:defRPr>
            </a:lvl1pPr>
            <a:lvl2pPr marL="742950" indent="-285750">
              <a:defRPr>
                <a:solidFill>
                  <a:schemeClr val="tx1"/>
                </a:solidFill>
                <a:latin typeface="Calibri" pitchFamily="34" charset="0"/>
                <a:ea typeface="幼圆" pitchFamily="49" charset="-122"/>
              </a:defRPr>
            </a:lvl2pPr>
            <a:lvl3pPr marL="1143000" indent="-228600">
              <a:defRPr>
                <a:solidFill>
                  <a:schemeClr val="tx1"/>
                </a:solidFill>
                <a:latin typeface="Calibri" pitchFamily="34" charset="0"/>
                <a:ea typeface="幼圆" pitchFamily="49" charset="-122"/>
              </a:defRPr>
            </a:lvl3pPr>
            <a:lvl4pPr marL="1600200" indent="-228600">
              <a:defRPr>
                <a:solidFill>
                  <a:schemeClr val="tx1"/>
                </a:solidFill>
                <a:latin typeface="Calibri" pitchFamily="34" charset="0"/>
                <a:ea typeface="幼圆" pitchFamily="49" charset="-122"/>
              </a:defRPr>
            </a:lvl4pPr>
            <a:lvl5pPr marL="2057400" indent="-228600">
              <a:defRPr>
                <a:solidFill>
                  <a:schemeClr val="tx1"/>
                </a:solidFill>
                <a:latin typeface="Calibri" pitchFamily="34" charset="0"/>
                <a:ea typeface="幼圆" pitchFamily="49" charset="-122"/>
              </a:defRPr>
            </a:lvl5pPr>
            <a:lvl6pPr marL="2514600" indent="-228600" fontAlgn="base">
              <a:spcBef>
                <a:spcPct val="0"/>
              </a:spcBef>
              <a:spcAft>
                <a:spcPct val="0"/>
              </a:spcAft>
              <a:defRPr>
                <a:solidFill>
                  <a:schemeClr val="tx1"/>
                </a:solidFill>
                <a:latin typeface="Calibri" pitchFamily="34" charset="0"/>
                <a:ea typeface="幼圆" pitchFamily="49" charset="-122"/>
              </a:defRPr>
            </a:lvl6pPr>
            <a:lvl7pPr marL="2971800" indent="-228600" fontAlgn="base">
              <a:spcBef>
                <a:spcPct val="0"/>
              </a:spcBef>
              <a:spcAft>
                <a:spcPct val="0"/>
              </a:spcAft>
              <a:defRPr>
                <a:solidFill>
                  <a:schemeClr val="tx1"/>
                </a:solidFill>
                <a:latin typeface="Calibri" pitchFamily="34" charset="0"/>
                <a:ea typeface="幼圆" pitchFamily="49" charset="-122"/>
              </a:defRPr>
            </a:lvl7pPr>
            <a:lvl8pPr marL="3429000" indent="-228600" fontAlgn="base">
              <a:spcBef>
                <a:spcPct val="0"/>
              </a:spcBef>
              <a:spcAft>
                <a:spcPct val="0"/>
              </a:spcAft>
              <a:defRPr>
                <a:solidFill>
                  <a:schemeClr val="tx1"/>
                </a:solidFill>
                <a:latin typeface="Calibri" pitchFamily="34" charset="0"/>
                <a:ea typeface="幼圆" pitchFamily="49" charset="-122"/>
              </a:defRPr>
            </a:lvl8pPr>
            <a:lvl9pPr marL="3886200" indent="-228600" fontAlgn="base">
              <a:spcBef>
                <a:spcPct val="0"/>
              </a:spcBef>
              <a:spcAft>
                <a:spcPct val="0"/>
              </a:spcAft>
              <a:defRPr>
                <a:solidFill>
                  <a:schemeClr val="tx1"/>
                </a:solidFill>
                <a:latin typeface="Calibri" pitchFamily="34" charset="0"/>
                <a:ea typeface="幼圆" pitchFamily="49" charset="-122"/>
              </a:defRPr>
            </a:lvl9pPr>
          </a:lstStyle>
          <a:p>
            <a:pPr fontAlgn="base">
              <a:spcBef>
                <a:spcPct val="0"/>
              </a:spcBef>
              <a:spcAft>
                <a:spcPct val="0"/>
              </a:spcAft>
            </a:pPr>
            <a:fld id="{8EEB7819-16B8-45AB-83B6-5D5E52D32E3A}" type="slidenum">
              <a:rPr lang="zh-CN" altLang="en-US">
                <a:ea typeface="宋体" pitchFamily="2" charset="-122"/>
              </a:rPr>
              <a:t>2</a:t>
            </a:fld>
            <a:endParaRPr lang="zh-CN" altLang="en-US">
              <a:ea typeface="宋体" pitchFamily="2" charset="-122"/>
            </a:endParaRPr>
          </a:p>
        </p:txBody>
      </p:sp>
    </p:spTree>
    <p:extLst>
      <p:ext uri="{BB962C8B-B14F-4D97-AF65-F5344CB8AC3E}">
        <p14:creationId xmlns:p14="http://schemas.microsoft.com/office/powerpoint/2010/main" val="813763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itchFamily="34" charset="0"/>
                <a:ea typeface="幼圆" pitchFamily="49" charset="-122"/>
              </a:defRPr>
            </a:lvl1pPr>
            <a:lvl2pPr marL="742950" indent="-285750">
              <a:defRPr>
                <a:solidFill>
                  <a:schemeClr val="tx1"/>
                </a:solidFill>
                <a:latin typeface="Calibri" pitchFamily="34" charset="0"/>
                <a:ea typeface="幼圆" pitchFamily="49" charset="-122"/>
              </a:defRPr>
            </a:lvl2pPr>
            <a:lvl3pPr marL="1143000" indent="-228600">
              <a:defRPr>
                <a:solidFill>
                  <a:schemeClr val="tx1"/>
                </a:solidFill>
                <a:latin typeface="Calibri" pitchFamily="34" charset="0"/>
                <a:ea typeface="幼圆" pitchFamily="49" charset="-122"/>
              </a:defRPr>
            </a:lvl3pPr>
            <a:lvl4pPr marL="1600200" indent="-228600">
              <a:defRPr>
                <a:solidFill>
                  <a:schemeClr val="tx1"/>
                </a:solidFill>
                <a:latin typeface="Calibri" pitchFamily="34" charset="0"/>
                <a:ea typeface="幼圆" pitchFamily="49" charset="-122"/>
              </a:defRPr>
            </a:lvl4pPr>
            <a:lvl5pPr marL="2057400" indent="-228600">
              <a:defRPr>
                <a:solidFill>
                  <a:schemeClr val="tx1"/>
                </a:solidFill>
                <a:latin typeface="Calibri" pitchFamily="34" charset="0"/>
                <a:ea typeface="幼圆" pitchFamily="49" charset="-122"/>
              </a:defRPr>
            </a:lvl5pPr>
            <a:lvl6pPr marL="2514600" indent="-228600" fontAlgn="base">
              <a:spcBef>
                <a:spcPct val="0"/>
              </a:spcBef>
              <a:spcAft>
                <a:spcPct val="0"/>
              </a:spcAft>
              <a:defRPr>
                <a:solidFill>
                  <a:schemeClr val="tx1"/>
                </a:solidFill>
                <a:latin typeface="Calibri" pitchFamily="34" charset="0"/>
                <a:ea typeface="幼圆" pitchFamily="49" charset="-122"/>
              </a:defRPr>
            </a:lvl6pPr>
            <a:lvl7pPr marL="2971800" indent="-228600" fontAlgn="base">
              <a:spcBef>
                <a:spcPct val="0"/>
              </a:spcBef>
              <a:spcAft>
                <a:spcPct val="0"/>
              </a:spcAft>
              <a:defRPr>
                <a:solidFill>
                  <a:schemeClr val="tx1"/>
                </a:solidFill>
                <a:latin typeface="Calibri" pitchFamily="34" charset="0"/>
                <a:ea typeface="幼圆" pitchFamily="49" charset="-122"/>
              </a:defRPr>
            </a:lvl7pPr>
            <a:lvl8pPr marL="3429000" indent="-228600" fontAlgn="base">
              <a:spcBef>
                <a:spcPct val="0"/>
              </a:spcBef>
              <a:spcAft>
                <a:spcPct val="0"/>
              </a:spcAft>
              <a:defRPr>
                <a:solidFill>
                  <a:schemeClr val="tx1"/>
                </a:solidFill>
                <a:latin typeface="Calibri" pitchFamily="34" charset="0"/>
                <a:ea typeface="幼圆" pitchFamily="49" charset="-122"/>
              </a:defRPr>
            </a:lvl8pPr>
            <a:lvl9pPr marL="3886200" indent="-228600" fontAlgn="base">
              <a:spcBef>
                <a:spcPct val="0"/>
              </a:spcBef>
              <a:spcAft>
                <a:spcPct val="0"/>
              </a:spcAft>
              <a:defRPr>
                <a:solidFill>
                  <a:schemeClr val="tx1"/>
                </a:solidFill>
                <a:latin typeface="Calibri" pitchFamily="34" charset="0"/>
                <a:ea typeface="幼圆" pitchFamily="49" charset="-122"/>
              </a:defRPr>
            </a:lvl9pPr>
          </a:lstStyle>
          <a:p>
            <a:pPr fontAlgn="base">
              <a:spcBef>
                <a:spcPct val="0"/>
              </a:spcBef>
              <a:spcAft>
                <a:spcPct val="0"/>
              </a:spcAft>
            </a:pPr>
            <a:fld id="{8EEB7819-16B8-45AB-83B6-5D5E52D32E3A}" type="slidenum">
              <a:rPr lang="zh-CN" altLang="en-US">
                <a:ea typeface="宋体" pitchFamily="2" charset="-122"/>
              </a:rPr>
              <a:t>78</a:t>
            </a:fld>
            <a:endParaRPr lang="zh-CN" altLang="en-US">
              <a:ea typeface="宋体" pitchFamily="2" charset="-122"/>
            </a:endParaRPr>
          </a:p>
        </p:txBody>
      </p:sp>
    </p:spTree>
    <p:extLst>
      <p:ext uri="{BB962C8B-B14F-4D97-AF65-F5344CB8AC3E}">
        <p14:creationId xmlns:p14="http://schemas.microsoft.com/office/powerpoint/2010/main" val="59554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79</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771389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82</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1046794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85</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3824874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itchFamily="34" charset="0"/>
                <a:ea typeface="幼圆" pitchFamily="49" charset="-122"/>
              </a:defRPr>
            </a:lvl1pPr>
            <a:lvl2pPr marL="742950" indent="-285750">
              <a:defRPr>
                <a:solidFill>
                  <a:schemeClr val="tx1"/>
                </a:solidFill>
                <a:latin typeface="Calibri" pitchFamily="34" charset="0"/>
                <a:ea typeface="幼圆" pitchFamily="49" charset="-122"/>
              </a:defRPr>
            </a:lvl2pPr>
            <a:lvl3pPr marL="1143000" indent="-228600">
              <a:defRPr>
                <a:solidFill>
                  <a:schemeClr val="tx1"/>
                </a:solidFill>
                <a:latin typeface="Calibri" pitchFamily="34" charset="0"/>
                <a:ea typeface="幼圆" pitchFamily="49" charset="-122"/>
              </a:defRPr>
            </a:lvl3pPr>
            <a:lvl4pPr marL="1600200" indent="-228600">
              <a:defRPr>
                <a:solidFill>
                  <a:schemeClr val="tx1"/>
                </a:solidFill>
                <a:latin typeface="Calibri" pitchFamily="34" charset="0"/>
                <a:ea typeface="幼圆" pitchFamily="49" charset="-122"/>
              </a:defRPr>
            </a:lvl4pPr>
            <a:lvl5pPr marL="2057400" indent="-228600">
              <a:defRPr>
                <a:solidFill>
                  <a:schemeClr val="tx1"/>
                </a:solidFill>
                <a:latin typeface="Calibri" pitchFamily="34" charset="0"/>
                <a:ea typeface="幼圆" pitchFamily="49" charset="-122"/>
              </a:defRPr>
            </a:lvl5pPr>
            <a:lvl6pPr marL="2514600" indent="-228600" fontAlgn="base">
              <a:spcBef>
                <a:spcPct val="0"/>
              </a:spcBef>
              <a:spcAft>
                <a:spcPct val="0"/>
              </a:spcAft>
              <a:defRPr>
                <a:solidFill>
                  <a:schemeClr val="tx1"/>
                </a:solidFill>
                <a:latin typeface="Calibri" pitchFamily="34" charset="0"/>
                <a:ea typeface="幼圆" pitchFamily="49" charset="-122"/>
              </a:defRPr>
            </a:lvl6pPr>
            <a:lvl7pPr marL="2971800" indent="-228600" fontAlgn="base">
              <a:spcBef>
                <a:spcPct val="0"/>
              </a:spcBef>
              <a:spcAft>
                <a:spcPct val="0"/>
              </a:spcAft>
              <a:defRPr>
                <a:solidFill>
                  <a:schemeClr val="tx1"/>
                </a:solidFill>
                <a:latin typeface="Calibri" pitchFamily="34" charset="0"/>
                <a:ea typeface="幼圆" pitchFamily="49" charset="-122"/>
              </a:defRPr>
            </a:lvl7pPr>
            <a:lvl8pPr marL="3429000" indent="-228600" fontAlgn="base">
              <a:spcBef>
                <a:spcPct val="0"/>
              </a:spcBef>
              <a:spcAft>
                <a:spcPct val="0"/>
              </a:spcAft>
              <a:defRPr>
                <a:solidFill>
                  <a:schemeClr val="tx1"/>
                </a:solidFill>
                <a:latin typeface="Calibri" pitchFamily="34" charset="0"/>
                <a:ea typeface="幼圆" pitchFamily="49" charset="-122"/>
              </a:defRPr>
            </a:lvl8pPr>
            <a:lvl9pPr marL="3886200" indent="-228600" fontAlgn="base">
              <a:spcBef>
                <a:spcPct val="0"/>
              </a:spcBef>
              <a:spcAft>
                <a:spcPct val="0"/>
              </a:spcAft>
              <a:defRPr>
                <a:solidFill>
                  <a:schemeClr val="tx1"/>
                </a:solidFill>
                <a:latin typeface="Calibri" pitchFamily="34" charset="0"/>
                <a:ea typeface="幼圆" pitchFamily="49" charset="-122"/>
              </a:defRPr>
            </a:lvl9pPr>
          </a:lstStyle>
          <a:p>
            <a:pPr fontAlgn="base">
              <a:spcBef>
                <a:spcPct val="0"/>
              </a:spcBef>
              <a:spcAft>
                <a:spcPct val="0"/>
              </a:spcAft>
            </a:pPr>
            <a:fld id="{8EEB7819-16B8-45AB-83B6-5D5E52D32E3A}" type="slidenum">
              <a:rPr lang="zh-CN" altLang="en-US">
                <a:ea typeface="宋体" pitchFamily="2" charset="-122"/>
              </a:rPr>
              <a:t>89</a:t>
            </a:fld>
            <a:endParaRPr lang="zh-CN" altLang="en-US">
              <a:ea typeface="宋体" pitchFamily="2" charset="-122"/>
            </a:endParaRPr>
          </a:p>
        </p:txBody>
      </p:sp>
    </p:spTree>
    <p:extLst>
      <p:ext uri="{BB962C8B-B14F-4D97-AF65-F5344CB8AC3E}">
        <p14:creationId xmlns:p14="http://schemas.microsoft.com/office/powerpoint/2010/main" val="2370900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90</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3751329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93</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78762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95</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3853366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98</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2315985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101</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1777622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3</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2463658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itchFamily="34" charset="0"/>
                <a:ea typeface="幼圆" pitchFamily="49" charset="-122"/>
              </a:defRPr>
            </a:lvl1pPr>
            <a:lvl2pPr marL="742950" indent="-285750">
              <a:defRPr>
                <a:solidFill>
                  <a:schemeClr val="tx1"/>
                </a:solidFill>
                <a:latin typeface="Calibri" pitchFamily="34" charset="0"/>
                <a:ea typeface="幼圆" pitchFamily="49" charset="-122"/>
              </a:defRPr>
            </a:lvl2pPr>
            <a:lvl3pPr marL="1143000" indent="-228600">
              <a:defRPr>
                <a:solidFill>
                  <a:schemeClr val="tx1"/>
                </a:solidFill>
                <a:latin typeface="Calibri" pitchFamily="34" charset="0"/>
                <a:ea typeface="幼圆" pitchFamily="49" charset="-122"/>
              </a:defRPr>
            </a:lvl3pPr>
            <a:lvl4pPr marL="1600200" indent="-228600">
              <a:defRPr>
                <a:solidFill>
                  <a:schemeClr val="tx1"/>
                </a:solidFill>
                <a:latin typeface="Calibri" pitchFamily="34" charset="0"/>
                <a:ea typeface="幼圆" pitchFamily="49" charset="-122"/>
              </a:defRPr>
            </a:lvl4pPr>
            <a:lvl5pPr marL="2057400" indent="-228600">
              <a:defRPr>
                <a:solidFill>
                  <a:schemeClr val="tx1"/>
                </a:solidFill>
                <a:latin typeface="Calibri" pitchFamily="34" charset="0"/>
                <a:ea typeface="幼圆" pitchFamily="49" charset="-122"/>
              </a:defRPr>
            </a:lvl5pPr>
            <a:lvl6pPr marL="2514600" indent="-228600" fontAlgn="base">
              <a:spcBef>
                <a:spcPct val="0"/>
              </a:spcBef>
              <a:spcAft>
                <a:spcPct val="0"/>
              </a:spcAft>
              <a:defRPr>
                <a:solidFill>
                  <a:schemeClr val="tx1"/>
                </a:solidFill>
                <a:latin typeface="Calibri" pitchFamily="34" charset="0"/>
                <a:ea typeface="幼圆" pitchFamily="49" charset="-122"/>
              </a:defRPr>
            </a:lvl6pPr>
            <a:lvl7pPr marL="2971800" indent="-228600" fontAlgn="base">
              <a:spcBef>
                <a:spcPct val="0"/>
              </a:spcBef>
              <a:spcAft>
                <a:spcPct val="0"/>
              </a:spcAft>
              <a:defRPr>
                <a:solidFill>
                  <a:schemeClr val="tx1"/>
                </a:solidFill>
                <a:latin typeface="Calibri" pitchFamily="34" charset="0"/>
                <a:ea typeface="幼圆" pitchFamily="49" charset="-122"/>
              </a:defRPr>
            </a:lvl7pPr>
            <a:lvl8pPr marL="3429000" indent="-228600" fontAlgn="base">
              <a:spcBef>
                <a:spcPct val="0"/>
              </a:spcBef>
              <a:spcAft>
                <a:spcPct val="0"/>
              </a:spcAft>
              <a:defRPr>
                <a:solidFill>
                  <a:schemeClr val="tx1"/>
                </a:solidFill>
                <a:latin typeface="Calibri" pitchFamily="34" charset="0"/>
                <a:ea typeface="幼圆" pitchFamily="49" charset="-122"/>
              </a:defRPr>
            </a:lvl8pPr>
            <a:lvl9pPr marL="3886200" indent="-228600" fontAlgn="base">
              <a:spcBef>
                <a:spcPct val="0"/>
              </a:spcBef>
              <a:spcAft>
                <a:spcPct val="0"/>
              </a:spcAft>
              <a:defRPr>
                <a:solidFill>
                  <a:schemeClr val="tx1"/>
                </a:solidFill>
                <a:latin typeface="Calibri" pitchFamily="34" charset="0"/>
                <a:ea typeface="幼圆" pitchFamily="49" charset="-122"/>
              </a:defRPr>
            </a:lvl9pPr>
          </a:lstStyle>
          <a:p>
            <a:pPr fontAlgn="base">
              <a:spcBef>
                <a:spcPct val="0"/>
              </a:spcBef>
              <a:spcAft>
                <a:spcPct val="0"/>
              </a:spcAft>
            </a:pPr>
            <a:fld id="{8EEB7819-16B8-45AB-83B6-5D5E52D32E3A}" type="slidenum">
              <a:rPr lang="zh-CN" altLang="en-US">
                <a:ea typeface="宋体" pitchFamily="2" charset="-122"/>
              </a:rPr>
              <a:t>116</a:t>
            </a:fld>
            <a:endParaRPr lang="zh-CN" altLang="en-US">
              <a:ea typeface="宋体" pitchFamily="2" charset="-122"/>
            </a:endParaRPr>
          </a:p>
        </p:txBody>
      </p:sp>
    </p:spTree>
    <p:extLst>
      <p:ext uri="{BB962C8B-B14F-4D97-AF65-F5344CB8AC3E}">
        <p14:creationId xmlns:p14="http://schemas.microsoft.com/office/powerpoint/2010/main" val="3801629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117</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3777054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121</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4266625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125</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83751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itchFamily="34" charset="0"/>
                <a:ea typeface="幼圆" pitchFamily="49" charset="-122"/>
              </a:defRPr>
            </a:lvl1pPr>
            <a:lvl2pPr marL="742950" indent="-285750">
              <a:defRPr>
                <a:solidFill>
                  <a:schemeClr val="tx1"/>
                </a:solidFill>
                <a:latin typeface="Calibri" pitchFamily="34" charset="0"/>
                <a:ea typeface="幼圆" pitchFamily="49" charset="-122"/>
              </a:defRPr>
            </a:lvl2pPr>
            <a:lvl3pPr marL="1143000" indent="-228600">
              <a:defRPr>
                <a:solidFill>
                  <a:schemeClr val="tx1"/>
                </a:solidFill>
                <a:latin typeface="Calibri" pitchFamily="34" charset="0"/>
                <a:ea typeface="幼圆" pitchFamily="49" charset="-122"/>
              </a:defRPr>
            </a:lvl3pPr>
            <a:lvl4pPr marL="1600200" indent="-228600">
              <a:defRPr>
                <a:solidFill>
                  <a:schemeClr val="tx1"/>
                </a:solidFill>
                <a:latin typeface="Calibri" pitchFamily="34" charset="0"/>
                <a:ea typeface="幼圆" pitchFamily="49" charset="-122"/>
              </a:defRPr>
            </a:lvl4pPr>
            <a:lvl5pPr marL="2057400" indent="-228600">
              <a:defRPr>
                <a:solidFill>
                  <a:schemeClr val="tx1"/>
                </a:solidFill>
                <a:latin typeface="Calibri" pitchFamily="34" charset="0"/>
                <a:ea typeface="幼圆" pitchFamily="49" charset="-122"/>
              </a:defRPr>
            </a:lvl5pPr>
            <a:lvl6pPr marL="2514600" indent="-228600" fontAlgn="base">
              <a:spcBef>
                <a:spcPct val="0"/>
              </a:spcBef>
              <a:spcAft>
                <a:spcPct val="0"/>
              </a:spcAft>
              <a:defRPr>
                <a:solidFill>
                  <a:schemeClr val="tx1"/>
                </a:solidFill>
                <a:latin typeface="Calibri" pitchFamily="34" charset="0"/>
                <a:ea typeface="幼圆" pitchFamily="49" charset="-122"/>
              </a:defRPr>
            </a:lvl6pPr>
            <a:lvl7pPr marL="2971800" indent="-228600" fontAlgn="base">
              <a:spcBef>
                <a:spcPct val="0"/>
              </a:spcBef>
              <a:spcAft>
                <a:spcPct val="0"/>
              </a:spcAft>
              <a:defRPr>
                <a:solidFill>
                  <a:schemeClr val="tx1"/>
                </a:solidFill>
                <a:latin typeface="Calibri" pitchFamily="34" charset="0"/>
                <a:ea typeface="幼圆" pitchFamily="49" charset="-122"/>
              </a:defRPr>
            </a:lvl7pPr>
            <a:lvl8pPr marL="3429000" indent="-228600" fontAlgn="base">
              <a:spcBef>
                <a:spcPct val="0"/>
              </a:spcBef>
              <a:spcAft>
                <a:spcPct val="0"/>
              </a:spcAft>
              <a:defRPr>
                <a:solidFill>
                  <a:schemeClr val="tx1"/>
                </a:solidFill>
                <a:latin typeface="Calibri" pitchFamily="34" charset="0"/>
                <a:ea typeface="幼圆" pitchFamily="49" charset="-122"/>
              </a:defRPr>
            </a:lvl8pPr>
            <a:lvl9pPr marL="3886200" indent="-228600" fontAlgn="base">
              <a:spcBef>
                <a:spcPct val="0"/>
              </a:spcBef>
              <a:spcAft>
                <a:spcPct val="0"/>
              </a:spcAft>
              <a:defRPr>
                <a:solidFill>
                  <a:schemeClr val="tx1"/>
                </a:solidFill>
                <a:latin typeface="Calibri" pitchFamily="34" charset="0"/>
                <a:ea typeface="幼圆" pitchFamily="49" charset="-122"/>
              </a:defRPr>
            </a:lvl9pPr>
          </a:lstStyle>
          <a:p>
            <a:pPr fontAlgn="base">
              <a:spcBef>
                <a:spcPct val="0"/>
              </a:spcBef>
              <a:spcAft>
                <a:spcPct val="0"/>
              </a:spcAft>
            </a:pPr>
            <a:fld id="{8EEB7819-16B8-45AB-83B6-5D5E52D32E3A}" type="slidenum">
              <a:rPr lang="zh-CN" altLang="en-US">
                <a:ea typeface="宋体" pitchFamily="2" charset="-122"/>
              </a:rPr>
              <a:t>129</a:t>
            </a:fld>
            <a:endParaRPr lang="zh-CN" altLang="en-US">
              <a:ea typeface="宋体" pitchFamily="2" charset="-122"/>
            </a:endParaRPr>
          </a:p>
        </p:txBody>
      </p:sp>
    </p:spTree>
    <p:extLst>
      <p:ext uri="{BB962C8B-B14F-4D97-AF65-F5344CB8AC3E}">
        <p14:creationId xmlns:p14="http://schemas.microsoft.com/office/powerpoint/2010/main" val="686886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130</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4285099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133</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2051752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itchFamily="34" charset="0"/>
                <a:ea typeface="幼圆" pitchFamily="49" charset="-122"/>
              </a:defRPr>
            </a:lvl1pPr>
            <a:lvl2pPr marL="742950" indent="-285750">
              <a:defRPr>
                <a:solidFill>
                  <a:schemeClr val="tx1"/>
                </a:solidFill>
                <a:latin typeface="Calibri" pitchFamily="34" charset="0"/>
                <a:ea typeface="幼圆" pitchFamily="49" charset="-122"/>
              </a:defRPr>
            </a:lvl2pPr>
            <a:lvl3pPr marL="1143000" indent="-228600">
              <a:defRPr>
                <a:solidFill>
                  <a:schemeClr val="tx1"/>
                </a:solidFill>
                <a:latin typeface="Calibri" pitchFamily="34" charset="0"/>
                <a:ea typeface="幼圆" pitchFamily="49" charset="-122"/>
              </a:defRPr>
            </a:lvl3pPr>
            <a:lvl4pPr marL="1600200" indent="-228600">
              <a:defRPr>
                <a:solidFill>
                  <a:schemeClr val="tx1"/>
                </a:solidFill>
                <a:latin typeface="Calibri" pitchFamily="34" charset="0"/>
                <a:ea typeface="幼圆" pitchFamily="49" charset="-122"/>
              </a:defRPr>
            </a:lvl4pPr>
            <a:lvl5pPr marL="2057400" indent="-228600">
              <a:defRPr>
                <a:solidFill>
                  <a:schemeClr val="tx1"/>
                </a:solidFill>
                <a:latin typeface="Calibri" pitchFamily="34" charset="0"/>
                <a:ea typeface="幼圆" pitchFamily="49" charset="-122"/>
              </a:defRPr>
            </a:lvl5pPr>
            <a:lvl6pPr marL="2514600" indent="-228600" fontAlgn="base">
              <a:spcBef>
                <a:spcPct val="0"/>
              </a:spcBef>
              <a:spcAft>
                <a:spcPct val="0"/>
              </a:spcAft>
              <a:defRPr>
                <a:solidFill>
                  <a:schemeClr val="tx1"/>
                </a:solidFill>
                <a:latin typeface="Calibri" pitchFamily="34" charset="0"/>
                <a:ea typeface="幼圆" pitchFamily="49" charset="-122"/>
              </a:defRPr>
            </a:lvl6pPr>
            <a:lvl7pPr marL="2971800" indent="-228600" fontAlgn="base">
              <a:spcBef>
                <a:spcPct val="0"/>
              </a:spcBef>
              <a:spcAft>
                <a:spcPct val="0"/>
              </a:spcAft>
              <a:defRPr>
                <a:solidFill>
                  <a:schemeClr val="tx1"/>
                </a:solidFill>
                <a:latin typeface="Calibri" pitchFamily="34" charset="0"/>
                <a:ea typeface="幼圆" pitchFamily="49" charset="-122"/>
              </a:defRPr>
            </a:lvl7pPr>
            <a:lvl8pPr marL="3429000" indent="-228600" fontAlgn="base">
              <a:spcBef>
                <a:spcPct val="0"/>
              </a:spcBef>
              <a:spcAft>
                <a:spcPct val="0"/>
              </a:spcAft>
              <a:defRPr>
                <a:solidFill>
                  <a:schemeClr val="tx1"/>
                </a:solidFill>
                <a:latin typeface="Calibri" pitchFamily="34" charset="0"/>
                <a:ea typeface="幼圆" pitchFamily="49" charset="-122"/>
              </a:defRPr>
            </a:lvl8pPr>
            <a:lvl9pPr marL="3886200" indent="-228600" fontAlgn="base">
              <a:spcBef>
                <a:spcPct val="0"/>
              </a:spcBef>
              <a:spcAft>
                <a:spcPct val="0"/>
              </a:spcAft>
              <a:defRPr>
                <a:solidFill>
                  <a:schemeClr val="tx1"/>
                </a:solidFill>
                <a:latin typeface="Calibri" pitchFamily="34" charset="0"/>
                <a:ea typeface="幼圆" pitchFamily="49" charset="-122"/>
              </a:defRPr>
            </a:lvl9pPr>
          </a:lstStyle>
          <a:p>
            <a:pPr fontAlgn="base">
              <a:spcBef>
                <a:spcPct val="0"/>
              </a:spcBef>
              <a:spcAft>
                <a:spcPct val="0"/>
              </a:spcAft>
            </a:pPr>
            <a:fld id="{8EEB7819-16B8-45AB-83B6-5D5E52D32E3A}" type="slidenum">
              <a:rPr lang="zh-CN" altLang="en-US">
                <a:ea typeface="宋体" pitchFamily="2" charset="-122"/>
              </a:rPr>
              <a:t>136</a:t>
            </a:fld>
            <a:endParaRPr lang="zh-CN" altLang="en-US">
              <a:ea typeface="宋体" pitchFamily="2" charset="-122"/>
            </a:endParaRPr>
          </a:p>
        </p:txBody>
      </p:sp>
    </p:spTree>
    <p:extLst>
      <p:ext uri="{BB962C8B-B14F-4D97-AF65-F5344CB8AC3E}">
        <p14:creationId xmlns:p14="http://schemas.microsoft.com/office/powerpoint/2010/main" val="2340911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137</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706260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141</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121468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4</a:t>
            </a:fld>
            <a:endParaRPr lang="zh-CN" altLang="en-US"/>
          </a:p>
        </p:txBody>
      </p:sp>
    </p:spTree>
    <p:extLst>
      <p:ext uri="{BB962C8B-B14F-4D97-AF65-F5344CB8AC3E}">
        <p14:creationId xmlns:p14="http://schemas.microsoft.com/office/powerpoint/2010/main" val="784444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143</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1080722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6</a:t>
            </a:fld>
            <a:endParaRPr lang="zh-CN" altLang="en-US"/>
          </a:p>
        </p:txBody>
      </p:sp>
    </p:spTree>
    <p:extLst>
      <p:ext uri="{BB962C8B-B14F-4D97-AF65-F5344CB8AC3E}">
        <p14:creationId xmlns:p14="http://schemas.microsoft.com/office/powerpoint/2010/main" val="4231160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itchFamily="2" charset="-122"/>
              </a:defRPr>
            </a:lvl1pPr>
            <a:lvl2pPr marL="742950" indent="-285750">
              <a:defRPr>
                <a:solidFill>
                  <a:schemeClr val="tx1"/>
                </a:solidFill>
                <a:latin typeface="Arial Narrow" pitchFamily="34" charset="0"/>
                <a:ea typeface="宋体" pitchFamily="2" charset="-122"/>
              </a:defRPr>
            </a:lvl2pPr>
            <a:lvl3pPr marL="1143000" indent="-228600">
              <a:defRPr>
                <a:solidFill>
                  <a:schemeClr val="tx1"/>
                </a:solidFill>
                <a:latin typeface="Arial Narrow" pitchFamily="34" charset="0"/>
                <a:ea typeface="宋体" pitchFamily="2" charset="-122"/>
              </a:defRPr>
            </a:lvl3pPr>
            <a:lvl4pPr marL="1600200" indent="-228600">
              <a:defRPr>
                <a:solidFill>
                  <a:schemeClr val="tx1"/>
                </a:solidFill>
                <a:latin typeface="Arial Narrow" pitchFamily="34" charset="0"/>
                <a:ea typeface="宋体" pitchFamily="2" charset="-122"/>
              </a:defRPr>
            </a:lvl4pPr>
            <a:lvl5pPr marL="2057400" indent="-228600">
              <a:defRPr>
                <a:solidFill>
                  <a:schemeClr val="tx1"/>
                </a:solidFill>
                <a:latin typeface="Arial Narrow"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itchFamily="2" charset="-122"/>
              </a:defRPr>
            </a:lvl9pPr>
          </a:lstStyle>
          <a:p>
            <a:fld id="{36809C4D-3945-4E9F-BBFE-0675104C2030}" type="slidenum">
              <a:rPr lang="zh-CN" altLang="en-US" smtClean="0">
                <a:latin typeface="Calibri" pitchFamily="34" charset="0"/>
              </a:rPr>
              <a:t>7</a:t>
            </a:fld>
            <a:endParaRPr lang="zh-CN" altLang="en-US">
              <a:latin typeface="Calibri" pitchFamily="34" charset="0"/>
            </a:endParaRPr>
          </a:p>
        </p:txBody>
      </p:sp>
    </p:spTree>
    <p:extLst>
      <p:ext uri="{BB962C8B-B14F-4D97-AF65-F5344CB8AC3E}">
        <p14:creationId xmlns:p14="http://schemas.microsoft.com/office/powerpoint/2010/main" val="366740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11</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193089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17</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18514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D7A82A6D-088B-4604-A9B9-77340AE27CA6}" type="slidenum">
              <a:rPr lang="zh-CN" altLang="en-US" smtClean="0">
                <a:latin typeface="Calibri" pitchFamily="34" charset="0"/>
                <a:ea typeface="宋体" pitchFamily="2" charset="-122"/>
              </a:rPr>
              <a:t>22</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3766763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1020920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44612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4079443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95830D-09B5-49FC-859C-960B5F3DDDE4}" type="slidenum">
              <a:rPr lang="zh-CN" altLang="en-US" smtClean="0"/>
              <a:t>‹#›</a:t>
            </a:fld>
            <a:endParaRPr lang="zh-CN"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40175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258631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1909288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1361089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1382812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smtClean="0"/>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4064548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2019/10/20</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2348787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198298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3069317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865354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510702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520893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smtClean="0"/>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1819060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168A59-6D68-4B1D-976C-846579BDD7AA}" type="datetimeFigureOut">
              <a:rPr lang="zh-CN" altLang="en-US" smtClean="0"/>
              <a:t>2019/10/20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4142267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6168A59-6D68-4B1D-976C-846579BDD7AA}" type="datetimeFigureOut">
              <a:rPr lang="zh-CN" altLang="en-US" smtClean="0"/>
              <a:t>2019/10/20</a:t>
            </a:fld>
            <a:endParaRPr lang="zh-CN"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995830D-09B5-49FC-859C-960B5F3DDDE4}" type="slidenum">
              <a:rPr lang="zh-CN" altLang="en-US" smtClean="0"/>
              <a:t>‹#›</a:t>
            </a:fld>
            <a:endParaRPr lang="zh-CN" altLang="en-US"/>
          </a:p>
        </p:txBody>
      </p:sp>
    </p:spTree>
    <p:extLst>
      <p:ext uri="{BB962C8B-B14F-4D97-AF65-F5344CB8AC3E}">
        <p14:creationId xmlns:p14="http://schemas.microsoft.com/office/powerpoint/2010/main" val="386864915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5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notesSlide" Target="../notesSlides/notesSlide29.xml"/><Relationship Id="rId5" Type="http://schemas.openxmlformats.org/officeDocument/2006/relationships/slideLayout" Target="../slideLayouts/slideLayout3.xml"/><Relationship Id="rId4" Type="http://schemas.openxmlformats.org/officeDocument/2006/relationships/tags" Target="../tags/tag205.xml"/></Relationships>
</file>

<file path=ppt/slides/_rels/slide10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39.xml"/></Relationships>
</file>

<file path=ppt/slides/_rels/slide11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tags" Target="../tags/tag213.xml"/><Relationship Id="rId3" Type="http://schemas.openxmlformats.org/officeDocument/2006/relationships/tags" Target="../tags/tag208.xml"/><Relationship Id="rId7" Type="http://schemas.openxmlformats.org/officeDocument/2006/relationships/tags" Target="../tags/tag212.xml"/><Relationship Id="rId12" Type="http://schemas.openxmlformats.org/officeDocument/2006/relationships/notesSlide" Target="../notesSlides/notesSlide30.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slideLayout" Target="../slideLayouts/slideLayout7.xml"/><Relationship Id="rId5" Type="http://schemas.openxmlformats.org/officeDocument/2006/relationships/tags" Target="../tags/tag210.xml"/><Relationship Id="rId10" Type="http://schemas.openxmlformats.org/officeDocument/2006/relationships/tags" Target="../tags/tag215.xml"/><Relationship Id="rId4" Type="http://schemas.openxmlformats.org/officeDocument/2006/relationships/tags" Target="../tags/tag209.xml"/><Relationship Id="rId9" Type="http://schemas.openxmlformats.org/officeDocument/2006/relationships/tags" Target="../tags/tag214.xml"/></Relationships>
</file>

<file path=ppt/slides/_rels/slide117.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notesSlide" Target="../notesSlides/notesSlide31.xml"/><Relationship Id="rId5" Type="http://schemas.openxmlformats.org/officeDocument/2006/relationships/slideLayout" Target="../slideLayouts/slideLayout3.xml"/><Relationship Id="rId4" Type="http://schemas.openxmlformats.org/officeDocument/2006/relationships/tags" Target="../tags/tag219.xml"/></Relationships>
</file>

<file path=ppt/slides/_rels/slide11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tags" Target="../tags/tag2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notesSlide" Target="../notesSlides/notesSlide33.xml"/><Relationship Id="rId5" Type="http://schemas.openxmlformats.org/officeDocument/2006/relationships/slideLayout" Target="../slideLayouts/slideLayout3.xml"/><Relationship Id="rId4" Type="http://schemas.openxmlformats.org/officeDocument/2006/relationships/tags" Target="../tags/tag227.xml"/></Relationships>
</file>

<file path=ppt/slides/_rels/slide12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image" Target="../media/image123.png"/><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notesSlide" Target="../notesSlides/notesSlide34.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slideLayout" Target="../slideLayouts/slideLayout7.xml"/><Relationship Id="rId5" Type="http://schemas.openxmlformats.org/officeDocument/2006/relationships/tags" Target="../tags/tag232.xml"/><Relationship Id="rId10" Type="http://schemas.openxmlformats.org/officeDocument/2006/relationships/tags" Target="../tags/tag237.xml"/><Relationship Id="rId4" Type="http://schemas.openxmlformats.org/officeDocument/2006/relationships/tags" Target="../tags/tag231.xml"/><Relationship Id="rId9" Type="http://schemas.openxmlformats.org/officeDocument/2006/relationships/tags" Target="../tags/tag23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notesSlide" Target="../notesSlides/notesSlide35.xml"/><Relationship Id="rId5" Type="http://schemas.openxmlformats.org/officeDocument/2006/relationships/slideLayout" Target="../slideLayouts/slideLayout3.xml"/><Relationship Id="rId4" Type="http://schemas.openxmlformats.org/officeDocument/2006/relationships/tags" Target="../tags/tag241.xml"/></Relationships>
</file>

<file path=ppt/slides/_rels/slide13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notesSlide" Target="../notesSlides/notesSlide36.xml"/><Relationship Id="rId5" Type="http://schemas.openxmlformats.org/officeDocument/2006/relationships/slideLayout" Target="../slideLayouts/slideLayout3.xml"/><Relationship Id="rId4" Type="http://schemas.openxmlformats.org/officeDocument/2006/relationships/tags" Target="../tags/tag245.xml"/></Relationships>
</file>

<file path=ppt/slides/_rels/slide13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image" Target="../media/image123.png"/><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notesSlide" Target="../notesSlides/notesSlide37.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slideLayout" Target="../slideLayouts/slideLayout7.xml"/><Relationship Id="rId5" Type="http://schemas.openxmlformats.org/officeDocument/2006/relationships/tags" Target="../tags/tag250.xml"/><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media/image171.png"/></Relationships>
</file>

<file path=ppt/slides/_rels/slide137.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notesSlide" Target="../notesSlides/notesSlide38.xml"/><Relationship Id="rId5" Type="http://schemas.openxmlformats.org/officeDocument/2006/relationships/slideLayout" Target="../slideLayouts/slideLayout3.xml"/><Relationship Id="rId4" Type="http://schemas.openxmlformats.org/officeDocument/2006/relationships/tags" Target="../tags/tag259.xml"/></Relationships>
</file>

<file path=ppt/slides/_rels/slide13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notesSlide" Target="../notesSlides/notesSlide39.xml"/><Relationship Id="rId5" Type="http://schemas.openxmlformats.org/officeDocument/2006/relationships/slideLayout" Target="../slideLayouts/slideLayout3.xml"/><Relationship Id="rId4" Type="http://schemas.openxmlformats.org/officeDocument/2006/relationships/tags" Target="../tags/tag263.xml"/></Relationships>
</file>

<file path=ppt/slides/_rels/slide1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notesSlide" Target="../notesSlides/notesSlide40.xml"/><Relationship Id="rId5" Type="http://schemas.openxmlformats.org/officeDocument/2006/relationships/slideLayout" Target="../slideLayouts/slideLayout3.xml"/><Relationship Id="rId4" Type="http://schemas.openxmlformats.org/officeDocument/2006/relationships/tags" Target="../tags/tag267.xml"/></Relationships>
</file>

<file path=ppt/slides/_rels/slide1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tags" Target="../tags/tag4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notesSlide" Target="../notesSlides/notesSlide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slideLayout" Target="../slideLayouts/slideLayout7.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tags" Target="../tags/tag4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notesSlide" Target="../notesSlides/notesSlide10.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tags" Target="../tags/tag62.xml"/><Relationship Id="rId10" Type="http://schemas.openxmlformats.org/officeDocument/2006/relationships/tags" Target="../tags/tag57.xml"/><Relationship Id="rId19" Type="http://schemas.openxmlformats.org/officeDocument/2006/relationships/slideLayout" Target="../slideLayouts/slideLayout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s>
</file>

<file path=ppt/slides/_rels/slide28.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69.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7.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slideLayout" Target="../slideLayouts/slideLayout2.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tags" Target="../tags/tag85.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image" Target="../media/image6.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5.png"/><Relationship Id="rId2" Type="http://schemas.openxmlformats.org/officeDocument/2006/relationships/tags" Target="../tags/tag19.xml"/><Relationship Id="rId16" Type="http://schemas.openxmlformats.org/officeDocument/2006/relationships/image" Target="../media/image4.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notesSlide" Target="../notesSlides/notesSlide4.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tags" Target="../tags/tag89.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tags" Target="../tags/tag115.xml"/><Relationship Id="rId3" Type="http://schemas.openxmlformats.org/officeDocument/2006/relationships/tags" Target="../tags/tag92.xml"/><Relationship Id="rId21" Type="http://schemas.openxmlformats.org/officeDocument/2006/relationships/tags" Target="../tags/tag110.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tags" Target="../tags/tag113.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notesSlide" Target="../notesSlides/notesSlide15.xml"/><Relationship Id="rId10" Type="http://schemas.openxmlformats.org/officeDocument/2006/relationships/tags" Target="../tags/tag99.xml"/><Relationship Id="rId19" Type="http://schemas.openxmlformats.org/officeDocument/2006/relationships/tags" Target="../tags/tag108.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tags" Target="../tags/tag123.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notesSlide" Target="../notesSlides/notesSlide16.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slideLayout" Target="../slideLayouts/slideLayout7.xml"/><Relationship Id="rId5" Type="http://schemas.openxmlformats.org/officeDocument/2006/relationships/tags" Target="../tags/tag120.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s>
</file>

<file path=ppt/slides/_rels/slide5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129.xml"/></Relationships>
</file>

<file path=ppt/slides/_rels/slide6.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133.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11.jpeg"/><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tags" Target="../tags/tag137.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image" Target="../media/image123.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notesSlide" Target="../notesSlides/notesSlide2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slideLayout" Target="../slideLayouts/slideLayout7.xml"/><Relationship Id="rId5" Type="http://schemas.openxmlformats.org/officeDocument/2006/relationships/tags" Target="../tags/tag142.xml"/><Relationship Id="rId10" Type="http://schemas.openxmlformats.org/officeDocument/2006/relationships/tags" Target="../tags/tag147.xml"/><Relationship Id="rId4" Type="http://schemas.openxmlformats.org/officeDocument/2006/relationships/tags" Target="../tags/tag141.xml"/><Relationship Id="rId9" Type="http://schemas.openxmlformats.org/officeDocument/2006/relationships/tags" Target="../tags/tag146.xml"/></Relationships>
</file>

<file path=ppt/slides/_rels/slide79.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tags" Target="../tags/tag15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tags" Target="../tags/tag155.xml"/></Relationships>
</file>

<file path=ppt/slides/_rels/slide8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23.xml"/><Relationship Id="rId5" Type="http://schemas.openxmlformats.org/officeDocument/2006/relationships/slideLayout" Target="../slideLayouts/slideLayout3.xml"/><Relationship Id="rId4" Type="http://schemas.openxmlformats.org/officeDocument/2006/relationships/tags" Target="../tags/tag159.xml"/></Relationships>
</file>

<file path=ppt/slides/_rels/slide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89.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18" Type="http://schemas.openxmlformats.org/officeDocument/2006/relationships/tags" Target="../tags/tag177.xml"/><Relationship Id="rId26" Type="http://schemas.openxmlformats.org/officeDocument/2006/relationships/tags" Target="../tags/tag185.xml"/><Relationship Id="rId3" Type="http://schemas.openxmlformats.org/officeDocument/2006/relationships/tags" Target="../tags/tag162.xml"/><Relationship Id="rId21" Type="http://schemas.openxmlformats.org/officeDocument/2006/relationships/tags" Target="../tags/tag180.xml"/><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5" Type="http://schemas.openxmlformats.org/officeDocument/2006/relationships/tags" Target="../tags/tag184.xml"/><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tags" Target="../tags/tag183.xml"/><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tags" Target="../tags/tag182.xml"/><Relationship Id="rId28" Type="http://schemas.openxmlformats.org/officeDocument/2006/relationships/notesSlide" Target="../notesSlides/notesSlide24.xml"/><Relationship Id="rId10" Type="http://schemas.openxmlformats.org/officeDocument/2006/relationships/tags" Target="../tags/tag169.xml"/><Relationship Id="rId19" Type="http://schemas.openxmlformats.org/officeDocument/2006/relationships/tags" Target="../tags/tag178.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tags" Target="../tags/tag181.xml"/><Relationship Id="rId27"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tags" Target="../tags/tag189.xm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tags" Target="../tags/tag193.xml"/></Relationships>
</file>

<file path=ppt/slides/_rels/slide9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notesSlide" Target="../notesSlides/notesSlide27.xml"/><Relationship Id="rId5" Type="http://schemas.openxmlformats.org/officeDocument/2006/relationships/slideLayout" Target="../slideLayouts/slideLayout3.xml"/><Relationship Id="rId4" Type="http://schemas.openxmlformats.org/officeDocument/2006/relationships/tags" Target="../tags/tag197.xml"/></Relationships>
</file>

<file path=ppt/slides/_rels/slide9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notesSlide" Target="../notesSlides/notesSlide28.xml"/><Relationship Id="rId5" Type="http://schemas.openxmlformats.org/officeDocument/2006/relationships/slideLayout" Target="../slideLayouts/slideLayout3.xml"/><Relationship Id="rId4" Type="http://schemas.openxmlformats.org/officeDocument/2006/relationships/tags" Target="../tags/tag201.xml"/></Relationships>
</file>

<file path=ppt/slides/_rels/slide9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a:xfrm>
            <a:off x="1023582" y="1300785"/>
            <a:ext cx="9417406" cy="2509213"/>
          </a:xfrm>
        </p:spPr>
        <p:txBody>
          <a:bodyPr>
            <a:normAutofit/>
          </a:bodyPr>
          <a:lstStyle/>
          <a:p>
            <a:r>
              <a:rPr lang="zh-CN" altLang="en-US" dirty="0">
                <a:latin typeface="华文新魏" panose="02010800040101010101" pitchFamily="2" charset="-122"/>
                <a:ea typeface="华文新魏" panose="02010800040101010101" pitchFamily="2" charset="-122"/>
              </a:rPr>
              <a:t>第二章 实践与认识及其发展规律</a:t>
            </a:r>
          </a:p>
        </p:txBody>
      </p:sp>
      <p:sp>
        <p:nvSpPr>
          <p:cNvPr id="5" name="副标题 4"/>
          <p:cNvSpPr>
            <a:spLocks noGrp="1"/>
          </p:cNvSpPr>
          <p:nvPr>
            <p:ph type="subTitle" idx="1"/>
            <p:custDataLst>
              <p:tags r:id="rId3"/>
            </p:custDataLst>
          </p:nvPr>
        </p:nvSpPr>
        <p:spPr>
          <a:xfrm>
            <a:off x="1751012" y="3809998"/>
            <a:ext cx="8689976" cy="1371599"/>
          </a:xfrm>
        </p:spPr>
        <p:txBody>
          <a:bodyPr>
            <a:normAutofit/>
          </a:bodyPr>
          <a:lstStyle/>
          <a:p>
            <a:endParaRPr lang="zh-CN" altLang="en-US" dirty="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9349" y="235529"/>
            <a:ext cx="10364451" cy="1596177"/>
          </a:xfrm>
        </p:spPr>
        <p:txBody>
          <a:bodyPr>
            <a:normAutofit/>
          </a:bodyPr>
          <a:lstStyle/>
          <a:p>
            <a:r>
              <a:rPr lang="zh-CN" altLang="en-US" dirty="0"/>
              <a:t>实践具有社会历史性</a:t>
            </a:r>
            <a:br>
              <a:rPr lang="zh-CN" altLang="en-US" dirty="0"/>
            </a:br>
            <a:endParaRPr lang="zh-CN" altLang="en-US" dirty="0"/>
          </a:p>
        </p:txBody>
      </p:sp>
      <p:sp>
        <p:nvSpPr>
          <p:cNvPr id="3" name="内容占位符 2"/>
          <p:cNvSpPr>
            <a:spLocks noGrp="1"/>
          </p:cNvSpPr>
          <p:nvPr>
            <p:ph sz="quarter" idx="13"/>
          </p:nvPr>
        </p:nvSpPr>
        <p:spPr>
          <a:xfrm>
            <a:off x="838200" y="1011382"/>
            <a:ext cx="10515600" cy="1787237"/>
          </a:xfrm>
        </p:spPr>
        <p:txBody>
          <a:bodyPr>
            <a:normAutofit/>
          </a:bodyPr>
          <a:lstStyle/>
          <a:p>
            <a:pPr indent="266700" algn="just">
              <a:lnSpc>
                <a:spcPts val="2300"/>
              </a:lnSpc>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作为实践主体的人总是处在一定社会关系中，任何人的活动都离不开与社会的联系。实践的社会性决定了它的历史性。</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ts val="2300"/>
              </a:lnSpc>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实践的内容、性质、范围、水平以及方式都受一定社会历史条件的制约，随着一定社会历史条件的变化而变化，因此，实践又是历史地发展着的实践。</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pic>
        <p:nvPicPr>
          <p:cNvPr id="4" name="图片 3"/>
          <p:cNvPicPr>
            <a:picLocks noChangeAspect="1"/>
          </p:cNvPicPr>
          <p:nvPr/>
        </p:nvPicPr>
        <p:blipFill>
          <a:blip r:embed="rId2"/>
          <a:stretch>
            <a:fillRect/>
          </a:stretch>
        </p:blipFill>
        <p:spPr>
          <a:xfrm>
            <a:off x="1" y="4211783"/>
            <a:ext cx="3553690" cy="2646218"/>
          </a:xfrm>
          <a:prstGeom prst="rect">
            <a:avLst/>
          </a:prstGeom>
        </p:spPr>
      </p:pic>
      <p:pic>
        <p:nvPicPr>
          <p:cNvPr id="5" name="图片 4"/>
          <p:cNvPicPr>
            <a:picLocks noChangeAspect="1"/>
          </p:cNvPicPr>
          <p:nvPr/>
        </p:nvPicPr>
        <p:blipFill>
          <a:blip r:embed="rId3"/>
          <a:stretch>
            <a:fillRect/>
          </a:stretch>
        </p:blipFill>
        <p:spPr>
          <a:xfrm>
            <a:off x="3647209" y="3574472"/>
            <a:ext cx="4017818" cy="2873413"/>
          </a:xfrm>
          <a:prstGeom prst="rect">
            <a:avLst/>
          </a:prstGeom>
        </p:spPr>
      </p:pic>
      <p:pic>
        <p:nvPicPr>
          <p:cNvPr id="6" name="图片 5"/>
          <p:cNvPicPr>
            <a:picLocks noChangeAspect="1"/>
          </p:cNvPicPr>
          <p:nvPr/>
        </p:nvPicPr>
        <p:blipFill>
          <a:blip r:embed="rId4"/>
          <a:stretch>
            <a:fillRect/>
          </a:stretch>
        </p:blipFill>
        <p:spPr>
          <a:xfrm>
            <a:off x="7758545" y="2798619"/>
            <a:ext cx="4142508" cy="2713656"/>
          </a:xfrm>
          <a:prstGeom prst="rect">
            <a:avLst/>
          </a:prstGeom>
        </p:spPr>
      </p:pic>
    </p:spTree>
    <p:extLst>
      <p:ext uri="{BB962C8B-B14F-4D97-AF65-F5344CB8AC3E}">
        <p14:creationId xmlns:p14="http://schemas.microsoft.com/office/powerpoint/2010/main" val="329112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edge">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edge">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edge">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1B5C182-CAE5-4374-9479-02E694D06BF0}"/>
              </a:ext>
            </a:extLst>
          </p:cNvPr>
          <p:cNvSpPr>
            <a:spLocks noGrp="1"/>
          </p:cNvSpPr>
          <p:nvPr>
            <p:ph type="title"/>
          </p:nvPr>
        </p:nvSpPr>
        <p:spPr>
          <a:xfrm>
            <a:off x="-1226322" y="0"/>
            <a:ext cx="10364451" cy="1596177"/>
          </a:xfrm>
        </p:spPr>
        <p:txBody>
          <a:bodyPr/>
          <a:lstStyle/>
          <a:p>
            <a:r>
              <a:rPr lang="zh-CN" altLang="en-US" dirty="0"/>
              <a:t>价值观与核心价值观</a:t>
            </a:r>
          </a:p>
        </p:txBody>
      </p:sp>
      <p:sp>
        <p:nvSpPr>
          <p:cNvPr id="3" name="内容占位符 2">
            <a:extLst>
              <a:ext uri="{FF2B5EF4-FFF2-40B4-BE49-F238E27FC236}">
                <a16:creationId xmlns:a16="http://schemas.microsoft.com/office/drawing/2014/main" xmlns="" id="{7F9D4C6D-B3B6-4E56-9A4F-877283B46AB1}"/>
              </a:ext>
            </a:extLst>
          </p:cNvPr>
          <p:cNvSpPr>
            <a:spLocks noGrp="1"/>
          </p:cNvSpPr>
          <p:nvPr>
            <p:ph sz="quarter" idx="13"/>
          </p:nvPr>
        </p:nvSpPr>
        <p:spPr>
          <a:xfrm>
            <a:off x="0" y="1378425"/>
            <a:ext cx="6479553" cy="5998190"/>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对民族与国家来说，最持久、最深层的力量是全社会共同认可的核心价值观，因为它承载着一个民族、一个国家的精神追求，体现着一个社会评判是非曲直的价值标准。</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社会主义核心价值观回答了在我国应该建设什么样的国家、建设什么样的社会、培育什么样的公民等重大问题。</a:t>
            </a:r>
          </a:p>
        </p:txBody>
      </p:sp>
      <p:pic>
        <p:nvPicPr>
          <p:cNvPr id="4" name="图片 3">
            <a:extLst>
              <a:ext uri="{FF2B5EF4-FFF2-40B4-BE49-F238E27FC236}">
                <a16:creationId xmlns:a16="http://schemas.microsoft.com/office/drawing/2014/main" xmlns="" id="{FBEA8653-FD0F-4D8D-B4C1-203531983848}"/>
              </a:ext>
            </a:extLst>
          </p:cNvPr>
          <p:cNvPicPr>
            <a:picLocks noChangeAspect="1"/>
          </p:cNvPicPr>
          <p:nvPr/>
        </p:nvPicPr>
        <p:blipFill>
          <a:blip r:embed="rId2"/>
          <a:stretch>
            <a:fillRect/>
          </a:stretch>
        </p:blipFill>
        <p:spPr>
          <a:xfrm>
            <a:off x="6479553" y="2961250"/>
            <a:ext cx="5712447" cy="3896750"/>
          </a:xfrm>
          <a:prstGeom prst="rect">
            <a:avLst/>
          </a:prstGeom>
        </p:spPr>
      </p:pic>
    </p:spTree>
    <p:extLst>
      <p:ext uri="{BB962C8B-B14F-4D97-AF65-F5344CB8AC3E}">
        <p14:creationId xmlns:p14="http://schemas.microsoft.com/office/powerpoint/2010/main" val="18036113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5</a:t>
            </a:r>
          </a:p>
        </p:txBody>
      </p:sp>
      <p:sp>
        <p:nvSpPr>
          <p:cNvPr id="3" name="标题 2"/>
          <p:cNvSpPr>
            <a:spLocks noGrp="1"/>
          </p:cNvSpPr>
          <p:nvPr>
            <p:ph type="title"/>
            <p:custDataLst>
              <p:tags r:id="rId3"/>
            </p:custDataLst>
          </p:nvPr>
        </p:nvSpPr>
        <p:spPr>
          <a:xfrm>
            <a:off x="3492501" y="853296"/>
            <a:ext cx="8063634" cy="1330036"/>
          </a:xfrm>
        </p:spPr>
        <p:txBody>
          <a:bodyPr>
            <a:normAutofit fontScale="90000"/>
          </a:bodyPr>
          <a:lstStyle/>
          <a:p>
            <a:r>
              <a:rPr lang="zh-CN" altLang="en-US" sz="4800" dirty="0"/>
              <a:t>真理和价值在实践中的辩证统一</a:t>
            </a:r>
          </a:p>
        </p:txBody>
      </p:sp>
      <p:sp>
        <p:nvSpPr>
          <p:cNvPr id="4" name="文本占位符 3"/>
          <p:cNvSpPr>
            <a:spLocks noGrp="1"/>
          </p:cNvSpPr>
          <p:nvPr>
            <p:ph type="body" idx="1"/>
            <p:custDataLst>
              <p:tags r:id="rId4"/>
            </p:custDataLst>
          </p:nvPr>
        </p:nvSpPr>
        <p:spPr>
          <a:xfrm>
            <a:off x="3086100" y="2725262"/>
            <a:ext cx="8470035" cy="1629843"/>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人们的实践活动总是受着真理尺度和价值尺度的制约。任何实践活动都是在这两种尺度共同制约下进行的，任何成功的实践都是真理尺度和价值尺度的统一，是合规律性和合目的性的统一。</a:t>
            </a:r>
          </a:p>
        </p:txBody>
      </p:sp>
    </p:spTree>
    <p:custDataLst>
      <p:tags r:id="rId1"/>
    </p:custDataLst>
    <p:extLst>
      <p:ext uri="{BB962C8B-B14F-4D97-AF65-F5344CB8AC3E}">
        <p14:creationId xmlns:p14="http://schemas.microsoft.com/office/powerpoint/2010/main" val="21956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a:defRPr/>
            </a:pPr>
            <a:endParaRPr lang="zh-CN" altLang="en-US" smtClean="0"/>
          </a:p>
        </p:txBody>
      </p:sp>
      <p:pic>
        <p:nvPicPr>
          <p:cNvPr id="88067" name="内容占位符 5"/>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703389" y="1"/>
            <a:ext cx="7272337" cy="5300663"/>
          </a:xfrm>
        </p:spPr>
      </p:pic>
      <p:sp>
        <p:nvSpPr>
          <p:cNvPr id="88068" name="文本框 6"/>
          <p:cNvSpPr txBox="1">
            <a:spLocks noChangeArrowheads="1"/>
          </p:cNvSpPr>
          <p:nvPr/>
        </p:nvSpPr>
        <p:spPr bwMode="auto">
          <a:xfrm>
            <a:off x="1992313" y="5589589"/>
            <a:ext cx="84248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ea typeface="宋体" panose="02010600030101010101" pitchFamily="2" charset="-122"/>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ea typeface="宋体" panose="02010600030101010101" pitchFamily="2" charset="-122"/>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ea typeface="宋体" panose="02010600030101010101" pitchFamily="2" charset="-122"/>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ea typeface="宋体" panose="02010600030101010101" pitchFamily="2" charset="-122"/>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ea typeface="宋体" panose="02010600030101010101" pitchFamily="2" charset="-122"/>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ea typeface="宋体" panose="02010600030101010101" pitchFamily="2" charset="-122"/>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ea typeface="宋体" panose="02010600030101010101" pitchFamily="2" charset="-122"/>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ea typeface="宋体" panose="02010600030101010101" pitchFamily="2" charset="-122"/>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ea typeface="宋体" panose="02010600030101010101" pitchFamily="2" charset="-122"/>
              </a:defRPr>
            </a:lvl9pPr>
          </a:lstStyle>
          <a:p>
            <a:pPr>
              <a:lnSpc>
                <a:spcPct val="100000"/>
              </a:lnSpc>
              <a:spcBef>
                <a:spcPct val="0"/>
              </a:spcBef>
              <a:buClrTx/>
              <a:buFontTx/>
              <a:buNone/>
            </a:pPr>
            <a:r>
              <a:rPr lang="zh-CN" altLang="en-US" sz="1800">
                <a:latin typeface="Arial" panose="020B0604020202020204" pitchFamily="34" charset="0"/>
              </a:rPr>
              <a:t>她是姚彦慈，一个台湾女孩，她用了</a:t>
            </a:r>
            <a:r>
              <a:rPr lang="en-US" altLang="zh-CN" sz="1800">
                <a:latin typeface="Arial" panose="020B0604020202020204" pitchFamily="34" charset="0"/>
              </a:rPr>
              <a:t>4</a:t>
            </a:r>
            <a:r>
              <a:rPr lang="zh-CN" altLang="en-US" sz="1800">
                <a:latin typeface="Arial" panose="020B0604020202020204" pitchFamily="34" charset="0"/>
              </a:rPr>
              <a:t>年时间设计了一款餐具，还获得了斯坦福大奖，在美国几乎一售而空。而她所做的这一切全都是为了外婆，但最终外婆却没能用上。（来源：创意果子）</a:t>
            </a:r>
          </a:p>
        </p:txBody>
      </p:sp>
    </p:spTree>
    <p:extLst>
      <p:ext uri="{BB962C8B-B14F-4D97-AF65-F5344CB8AC3E}">
        <p14:creationId xmlns:p14="http://schemas.microsoft.com/office/powerpoint/2010/main" val="2875586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pPr>
              <a:defRPr/>
            </a:pPr>
            <a:endParaRPr lang="zh-CN" altLang="en-US" smtClean="0"/>
          </a:p>
        </p:txBody>
      </p:sp>
      <p:pic>
        <p:nvPicPr>
          <p:cNvPr id="89091"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919289" y="476250"/>
            <a:ext cx="8569325" cy="5976938"/>
          </a:xfrm>
        </p:spPr>
      </p:pic>
    </p:spTree>
    <p:extLst>
      <p:ext uri="{BB962C8B-B14F-4D97-AF65-F5344CB8AC3E}">
        <p14:creationId xmlns:p14="http://schemas.microsoft.com/office/powerpoint/2010/main" val="29554782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pPr>
              <a:defRPr/>
            </a:pPr>
            <a:endParaRPr lang="zh-CN" altLang="en-US" smtClean="0"/>
          </a:p>
        </p:txBody>
      </p:sp>
      <p:pic>
        <p:nvPicPr>
          <p:cNvPr id="90115"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847851" y="623889"/>
            <a:ext cx="8569325" cy="5684837"/>
          </a:xfrm>
        </p:spPr>
      </p:pic>
    </p:spTree>
    <p:extLst>
      <p:ext uri="{BB962C8B-B14F-4D97-AF65-F5344CB8AC3E}">
        <p14:creationId xmlns:p14="http://schemas.microsoft.com/office/powerpoint/2010/main" val="36983793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pPr>
              <a:defRPr/>
            </a:pPr>
            <a:endParaRPr lang="zh-CN" altLang="en-US" smtClean="0"/>
          </a:p>
        </p:txBody>
      </p:sp>
      <p:pic>
        <p:nvPicPr>
          <p:cNvPr id="91139"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774826" y="0"/>
            <a:ext cx="8893175" cy="6858000"/>
          </a:xfrm>
        </p:spPr>
      </p:pic>
    </p:spTree>
    <p:extLst>
      <p:ext uri="{BB962C8B-B14F-4D97-AF65-F5344CB8AC3E}">
        <p14:creationId xmlns:p14="http://schemas.microsoft.com/office/powerpoint/2010/main" val="9914447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pPr>
              <a:defRPr/>
            </a:pPr>
            <a:endParaRPr lang="zh-CN" altLang="en-US" smtClean="0"/>
          </a:p>
        </p:txBody>
      </p:sp>
      <p:pic>
        <p:nvPicPr>
          <p:cNvPr id="92163"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135189" y="623888"/>
            <a:ext cx="8353425" cy="5008562"/>
          </a:xfrm>
        </p:spPr>
      </p:pic>
    </p:spTree>
    <p:extLst>
      <p:ext uri="{BB962C8B-B14F-4D97-AF65-F5344CB8AC3E}">
        <p14:creationId xmlns:p14="http://schemas.microsoft.com/office/powerpoint/2010/main" val="32536541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a:defRPr/>
            </a:pPr>
            <a:endParaRPr lang="zh-CN" altLang="en-US" smtClean="0"/>
          </a:p>
        </p:txBody>
      </p:sp>
      <p:pic>
        <p:nvPicPr>
          <p:cNvPr id="93187"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847850" y="623889"/>
            <a:ext cx="8496300" cy="5684837"/>
          </a:xfrm>
        </p:spPr>
      </p:pic>
    </p:spTree>
    <p:extLst>
      <p:ext uri="{BB962C8B-B14F-4D97-AF65-F5344CB8AC3E}">
        <p14:creationId xmlns:p14="http://schemas.microsoft.com/office/powerpoint/2010/main" val="1489968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pPr>
              <a:defRPr/>
            </a:pPr>
            <a:endParaRPr lang="zh-CN" altLang="en-US" smtClean="0"/>
          </a:p>
        </p:txBody>
      </p:sp>
      <p:pic>
        <p:nvPicPr>
          <p:cNvPr id="94211"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847850" y="623889"/>
            <a:ext cx="8496300" cy="5468937"/>
          </a:xfrm>
        </p:spPr>
      </p:pic>
    </p:spTree>
    <p:extLst>
      <p:ext uri="{BB962C8B-B14F-4D97-AF65-F5344CB8AC3E}">
        <p14:creationId xmlns:p14="http://schemas.microsoft.com/office/powerpoint/2010/main" val="22995453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pPr>
              <a:defRPr/>
            </a:pPr>
            <a:endParaRPr lang="zh-CN" altLang="en-US" smtClean="0"/>
          </a:p>
        </p:txBody>
      </p:sp>
      <p:pic>
        <p:nvPicPr>
          <p:cNvPr id="95235"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535364" y="2366964"/>
            <a:ext cx="5121275" cy="3424237"/>
          </a:xfrm>
        </p:spPr>
      </p:pic>
    </p:spTree>
    <p:extLst>
      <p:ext uri="{BB962C8B-B14F-4D97-AF65-F5344CB8AC3E}">
        <p14:creationId xmlns:p14="http://schemas.microsoft.com/office/powerpoint/2010/main" val="31449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2</a:t>
            </a:r>
          </a:p>
        </p:txBody>
      </p:sp>
      <p:sp>
        <p:nvSpPr>
          <p:cNvPr id="3" name="标题 2"/>
          <p:cNvSpPr>
            <a:spLocks noGrp="1"/>
          </p:cNvSpPr>
          <p:nvPr>
            <p:ph type="title"/>
            <p:custDataLst>
              <p:tags r:id="rId3"/>
            </p:custDataLst>
          </p:nvPr>
        </p:nvSpPr>
        <p:spPr/>
        <p:txBody>
          <a:bodyPr>
            <a:normAutofit/>
          </a:bodyPr>
          <a:lstStyle/>
          <a:p>
            <a:r>
              <a:rPr lang="zh-CN" altLang="en-US" sz="4800" dirty="0"/>
              <a:t>实 践 的 基 本 结 构</a:t>
            </a:r>
          </a:p>
        </p:txBody>
      </p:sp>
      <p:sp>
        <p:nvSpPr>
          <p:cNvPr id="4" name="文本占位符 3"/>
          <p:cNvSpPr>
            <a:spLocks noGrp="1"/>
          </p:cNvSpPr>
          <p:nvPr>
            <p:ph type="body" idx="1"/>
            <p:custDataLst>
              <p:tags r:id="rId4"/>
            </p:custDataLst>
          </p:nvPr>
        </p:nvSpPr>
        <p:spPr>
          <a:xfrm>
            <a:off x="3317480" y="3898970"/>
            <a:ext cx="7923209" cy="1552897"/>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人的实践活动是以改造客观世界为目的的客观过程，是实践的主体与客体之间的相互作用，这种相互作用必须借助于一定的手段和工具，即实践的中介</a:t>
            </a:r>
            <a:r>
              <a:rPr lang="zh-CN" altLang="en-US" dirty="0">
                <a:solidFill>
                  <a:schemeClr val="accent2">
                    <a:lumMod val="75000"/>
                  </a:schemeClr>
                </a:solidFill>
                <a:latin typeface="微软雅黑" panose="020B0503020204020204" pitchFamily="34" charset="-122"/>
                <a:ea typeface="微软雅黑" panose="020B0503020204020204" pitchFamily="34" charset="-122"/>
              </a:rPr>
              <a:t>。</a:t>
            </a:r>
          </a:p>
        </p:txBody>
      </p:sp>
    </p:spTree>
    <p:custDataLst>
      <p:tags r:id="rId1"/>
    </p:custDataLst>
    <p:extLst>
      <p:ext uri="{BB962C8B-B14F-4D97-AF65-F5344CB8AC3E}">
        <p14:creationId xmlns:p14="http://schemas.microsoft.com/office/powerpoint/2010/main" val="226861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pPr>
              <a:defRPr/>
            </a:pPr>
            <a:endParaRPr lang="zh-CN" altLang="en-US" smtClean="0"/>
          </a:p>
        </p:txBody>
      </p:sp>
      <p:pic>
        <p:nvPicPr>
          <p:cNvPr id="96259"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378200" y="2366964"/>
            <a:ext cx="5435600" cy="3424237"/>
          </a:xfrm>
        </p:spPr>
      </p:pic>
    </p:spTree>
    <p:extLst>
      <p:ext uri="{BB962C8B-B14F-4D97-AF65-F5344CB8AC3E}">
        <p14:creationId xmlns:p14="http://schemas.microsoft.com/office/powerpoint/2010/main" val="16737969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pPr>
              <a:defRPr/>
            </a:pPr>
            <a:endParaRPr lang="zh-CN" altLang="en-US" smtClean="0"/>
          </a:p>
        </p:txBody>
      </p:sp>
      <p:pic>
        <p:nvPicPr>
          <p:cNvPr id="97283"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233739" y="2887663"/>
            <a:ext cx="5724525" cy="2381250"/>
          </a:xfrm>
        </p:spPr>
      </p:pic>
    </p:spTree>
    <p:extLst>
      <p:ext uri="{BB962C8B-B14F-4D97-AF65-F5344CB8AC3E}">
        <p14:creationId xmlns:p14="http://schemas.microsoft.com/office/powerpoint/2010/main" val="41769596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pPr>
              <a:defRPr/>
            </a:pPr>
            <a:endParaRPr lang="zh-CN" altLang="en-US" smtClean="0"/>
          </a:p>
        </p:txBody>
      </p:sp>
      <p:pic>
        <p:nvPicPr>
          <p:cNvPr id="98307"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468688" y="0"/>
            <a:ext cx="5580062" cy="6858000"/>
          </a:xfrm>
        </p:spPr>
      </p:pic>
    </p:spTree>
    <p:extLst>
      <p:ext uri="{BB962C8B-B14F-4D97-AF65-F5344CB8AC3E}">
        <p14:creationId xmlns:p14="http://schemas.microsoft.com/office/powerpoint/2010/main" val="7198569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pPr>
              <a:defRPr/>
            </a:pPr>
            <a:endParaRPr lang="zh-CN" altLang="en-US" smtClean="0"/>
          </a:p>
        </p:txBody>
      </p:sp>
      <p:pic>
        <p:nvPicPr>
          <p:cNvPr id="99331"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173053" y="1082542"/>
            <a:ext cx="8388526" cy="5172684"/>
          </a:xfrm>
        </p:spPr>
      </p:pic>
    </p:spTree>
    <p:extLst>
      <p:ext uri="{BB962C8B-B14F-4D97-AF65-F5344CB8AC3E}">
        <p14:creationId xmlns:p14="http://schemas.microsoft.com/office/powerpoint/2010/main" val="22269540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0113CF-70B1-4DF5-B246-143A0EF24438}"/>
              </a:ext>
            </a:extLst>
          </p:cNvPr>
          <p:cNvSpPr>
            <a:spLocks noGrp="1"/>
          </p:cNvSpPr>
          <p:nvPr>
            <p:ph type="title"/>
          </p:nvPr>
        </p:nvSpPr>
        <p:spPr>
          <a:xfrm>
            <a:off x="859184" y="-176810"/>
            <a:ext cx="10364451" cy="1596177"/>
          </a:xfrm>
        </p:spPr>
        <p:txBody>
          <a:bodyPr/>
          <a:lstStyle/>
          <a:p>
            <a:r>
              <a:rPr lang="zh-CN" altLang="en-US" dirty="0"/>
              <a:t>真理和价值在实践中的辩证统一</a:t>
            </a:r>
          </a:p>
        </p:txBody>
      </p:sp>
      <p:sp>
        <p:nvSpPr>
          <p:cNvPr id="3" name="内容占位符 2">
            <a:extLst>
              <a:ext uri="{FF2B5EF4-FFF2-40B4-BE49-F238E27FC236}">
                <a16:creationId xmlns:a16="http://schemas.microsoft.com/office/drawing/2014/main" xmlns="" id="{129C154A-9553-4F82-B425-F702B40C9726}"/>
              </a:ext>
            </a:extLst>
          </p:cNvPr>
          <p:cNvSpPr>
            <a:spLocks noGrp="1"/>
          </p:cNvSpPr>
          <p:nvPr>
            <p:ph sz="quarter" idx="13"/>
          </p:nvPr>
        </p:nvSpPr>
        <p:spPr>
          <a:xfrm>
            <a:off x="0" y="1009935"/>
            <a:ext cx="11791245" cy="4065774"/>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实践的真理尺度是指在实践中人们必须遵循正确反映客观事物本质和规律的真理。只有按照真理办事，才能在实践中取得成功。</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实践的价值尺度是指在实践中人们都是按照自己的尺度和需要去认识世界和改造世界。这一尺度体现了人的活动的目的性。</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任何实践活动都是在这两种尺度共同制约下进行的，任何成功的实践都是真理尺度和价值尺度的统一，是合规律性和合目的性的统一。</a:t>
            </a:r>
          </a:p>
        </p:txBody>
      </p:sp>
      <p:pic>
        <p:nvPicPr>
          <p:cNvPr id="4" name="图片 3">
            <a:extLst>
              <a:ext uri="{FF2B5EF4-FFF2-40B4-BE49-F238E27FC236}">
                <a16:creationId xmlns:a16="http://schemas.microsoft.com/office/drawing/2014/main" xmlns="" id="{09751C56-2814-4C3B-9AA0-276A0CBA8D3E}"/>
              </a:ext>
            </a:extLst>
          </p:cNvPr>
          <p:cNvPicPr>
            <a:picLocks noChangeAspect="1"/>
          </p:cNvPicPr>
          <p:nvPr/>
        </p:nvPicPr>
        <p:blipFill>
          <a:blip r:embed="rId2"/>
          <a:stretch>
            <a:fillRect/>
          </a:stretch>
        </p:blipFill>
        <p:spPr>
          <a:xfrm>
            <a:off x="8074854" y="5075708"/>
            <a:ext cx="4117145" cy="1782291"/>
          </a:xfrm>
          <a:prstGeom prst="rect">
            <a:avLst/>
          </a:prstGeom>
        </p:spPr>
      </p:pic>
    </p:spTree>
    <p:extLst>
      <p:ext uri="{BB962C8B-B14F-4D97-AF65-F5344CB8AC3E}">
        <p14:creationId xmlns:p14="http://schemas.microsoft.com/office/powerpoint/2010/main" val="2571872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86D31B-844A-4FDA-8896-801999700F0B}"/>
              </a:ext>
            </a:extLst>
          </p:cNvPr>
          <p:cNvSpPr>
            <a:spLocks noGrp="1"/>
          </p:cNvSpPr>
          <p:nvPr>
            <p:ph type="title"/>
          </p:nvPr>
        </p:nvSpPr>
        <p:spPr>
          <a:xfrm>
            <a:off x="838200" y="165923"/>
            <a:ext cx="10364451" cy="1596177"/>
          </a:xfrm>
        </p:spPr>
        <p:txBody>
          <a:bodyPr/>
          <a:lstStyle/>
          <a:p>
            <a:r>
              <a:rPr lang="zh-CN" altLang="en-US" dirty="0"/>
              <a:t>真理和价值在实践中的辩证统一</a:t>
            </a:r>
          </a:p>
        </p:txBody>
      </p:sp>
      <p:sp>
        <p:nvSpPr>
          <p:cNvPr id="3" name="内容占位符 2">
            <a:extLst>
              <a:ext uri="{FF2B5EF4-FFF2-40B4-BE49-F238E27FC236}">
                <a16:creationId xmlns:a16="http://schemas.microsoft.com/office/drawing/2014/main" xmlns="" id="{33985C53-6DA3-4148-8A06-D68A04332991}"/>
              </a:ext>
            </a:extLst>
          </p:cNvPr>
          <p:cNvSpPr>
            <a:spLocks noGrp="1"/>
          </p:cNvSpPr>
          <p:nvPr>
            <p:ph sz="quarter" idx="13"/>
          </p:nvPr>
        </p:nvSpPr>
        <p:spPr>
          <a:xfrm>
            <a:off x="0" y="1310640"/>
            <a:ext cx="10719582" cy="3246385"/>
          </a:xfrm>
        </p:spPr>
        <p:txBody>
          <a:bodyPr>
            <a:normAutofit lnSpcReduction="10000"/>
          </a:bodyPr>
          <a:lstStyle/>
          <a:p>
            <a:pPr>
              <a:lnSpc>
                <a:spcPct val="150000"/>
              </a:lnSpc>
            </a:pPr>
            <a:r>
              <a:rPr lang="zh-CN" altLang="en-US" sz="2800" dirty="0">
                <a:latin typeface="微软雅黑" panose="020B0503020204020204" pitchFamily="34" charset="-122"/>
                <a:ea typeface="微软雅黑" panose="020B0503020204020204" pitchFamily="34" charset="-122"/>
              </a:rPr>
              <a:t>真理与价值或真理尺度与价值尺度是紧密联系、不可分割的辩证统一关系。一方面，价值尺度必须以真理为前提。脱离了真理尺度，价值尺度就偏离了合理的、正确的轨道。</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另一方面，人类自身需要的内在尺度，推动着人们不断发现新的真理。</a:t>
            </a:r>
            <a:endParaRPr lang="en-US" altLang="zh-CN" sz="2800" dirty="0">
              <a:latin typeface="微软雅黑" panose="020B0503020204020204" pitchFamily="34" charset="-122"/>
              <a:ea typeface="微软雅黑" panose="020B0503020204020204" pitchFamily="34" charset="-122"/>
            </a:endParaRPr>
          </a:p>
          <a:p>
            <a:endParaRPr lang="zh-CN" altLang="en-US" dirty="0"/>
          </a:p>
        </p:txBody>
      </p:sp>
      <p:pic>
        <p:nvPicPr>
          <p:cNvPr id="4" name="图片 3">
            <a:extLst>
              <a:ext uri="{FF2B5EF4-FFF2-40B4-BE49-F238E27FC236}">
                <a16:creationId xmlns:a16="http://schemas.microsoft.com/office/drawing/2014/main" xmlns="" id="{C7A32349-98EB-4394-AC45-DF5172767358}"/>
              </a:ext>
            </a:extLst>
          </p:cNvPr>
          <p:cNvPicPr>
            <a:picLocks noChangeAspect="1"/>
          </p:cNvPicPr>
          <p:nvPr/>
        </p:nvPicPr>
        <p:blipFill>
          <a:blip r:embed="rId2"/>
          <a:stretch>
            <a:fillRect/>
          </a:stretch>
        </p:blipFill>
        <p:spPr>
          <a:xfrm>
            <a:off x="7096836" y="3888348"/>
            <a:ext cx="5095164" cy="2969651"/>
          </a:xfrm>
          <a:prstGeom prst="rect">
            <a:avLst/>
          </a:prstGeom>
        </p:spPr>
      </p:pic>
    </p:spTree>
    <p:extLst>
      <p:ext uri="{BB962C8B-B14F-4D97-AF65-F5344CB8AC3E}">
        <p14:creationId xmlns:p14="http://schemas.microsoft.com/office/powerpoint/2010/main" val="81965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custDataLst>
              <p:tags r:id="rId2"/>
            </p:custDataLst>
          </p:nvPr>
        </p:nvSpPr>
        <p:spPr>
          <a:xfrm>
            <a:off x="2654300" y="1162594"/>
            <a:ext cx="6800083" cy="1123406"/>
          </a:xfrm>
          <a:prstGeom prst="roundRect">
            <a:avLst>
              <a:gd name="adj" fmla="val 5000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4000" dirty="0">
                <a:latin typeface="+mj-lt"/>
                <a:ea typeface="+mj-ea"/>
                <a:cs typeface="+mj-cs"/>
              </a:rPr>
              <a:t>第三节认识世界和改造世界</a:t>
            </a:r>
            <a:endParaRPr lang="en-US" altLang="zh-CN" sz="4000" dirty="0">
              <a:latin typeface="+mj-lt"/>
              <a:ea typeface="+mj-ea"/>
              <a:cs typeface="+mj-cs"/>
            </a:endParaRPr>
          </a:p>
        </p:txBody>
      </p:sp>
      <p:grpSp>
        <p:nvGrpSpPr>
          <p:cNvPr id="13" name="组合 12"/>
          <p:cNvGrpSpPr/>
          <p:nvPr>
            <p:custDataLst>
              <p:tags r:id="rId3"/>
            </p:custDataLst>
          </p:nvPr>
        </p:nvGrpSpPr>
        <p:grpSpPr>
          <a:xfrm>
            <a:off x="2921001" y="3261936"/>
            <a:ext cx="6667136" cy="570962"/>
            <a:chOff x="3352804" y="1960350"/>
            <a:chExt cx="5486393" cy="570962"/>
          </a:xfrm>
        </p:grpSpPr>
        <p:cxnSp>
          <p:nvCxnSpPr>
            <p:cNvPr id="14" name="直接连接符 13"/>
            <p:cNvCxnSpPr/>
            <p:nvPr>
              <p:custDataLst>
                <p:tags r:id="rId4"/>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5"/>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6"/>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8"/>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9"/>
              </p:custDataLst>
            </p:nvPr>
          </p:nvSpPr>
          <p:spPr>
            <a:xfrm>
              <a:off x="3352804" y="2139215"/>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23" name="文本框 22"/>
            <p:cNvSpPr txBox="1"/>
            <p:nvPr>
              <p:custDataLst>
                <p:tags r:id="rId10"/>
              </p:custDataLst>
            </p:nvPr>
          </p:nvSpPr>
          <p:spPr>
            <a:xfrm>
              <a:off x="3736074" y="2074999"/>
              <a:ext cx="5103123" cy="452432"/>
            </a:xfrm>
            <a:prstGeom prst="rect">
              <a:avLst/>
            </a:prstGeom>
            <a:noFill/>
          </p:spPr>
          <p:txBody>
            <a:bodyPr wrap="square" rtlCol="0" anchor="ctr">
              <a:noAutofit/>
            </a:bodyPr>
            <a:lstStyle/>
            <a:p>
              <a:pPr>
                <a:lnSpc>
                  <a:spcPct val="130000"/>
                </a:lnSpc>
              </a:pPr>
              <a:r>
                <a:rPr lang="zh-CN" altLang="en-US" sz="3200" dirty="0">
                  <a:solidFill>
                    <a:schemeClr val="accent1">
                      <a:lumMod val="75000"/>
                    </a:schemeClr>
                  </a:solidFill>
                  <a:latin typeface="+mn-lt"/>
                  <a:ea typeface="+mn-ea"/>
                </a:rPr>
                <a:t>认识世界和改造世界相结合真理</a:t>
              </a:r>
            </a:p>
          </p:txBody>
        </p:sp>
      </p:grpSp>
    </p:spTree>
    <p:custDataLst>
      <p:tags r:id="rId1"/>
    </p:custDataLst>
    <p:extLst>
      <p:ext uri="{BB962C8B-B14F-4D97-AF65-F5344CB8AC3E}">
        <p14:creationId xmlns:p14="http://schemas.microsoft.com/office/powerpoint/2010/main" val="108538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1</a:t>
            </a:r>
          </a:p>
        </p:txBody>
      </p:sp>
      <p:sp>
        <p:nvSpPr>
          <p:cNvPr id="3" name="标题 2"/>
          <p:cNvSpPr>
            <a:spLocks noGrp="1"/>
          </p:cNvSpPr>
          <p:nvPr>
            <p:ph type="title"/>
            <p:custDataLst>
              <p:tags r:id="rId3"/>
            </p:custDataLst>
          </p:nvPr>
        </p:nvSpPr>
        <p:spPr>
          <a:xfrm>
            <a:off x="3086100" y="1399207"/>
            <a:ext cx="8601074" cy="1330036"/>
          </a:xfrm>
        </p:spPr>
        <p:txBody>
          <a:bodyPr>
            <a:normAutofit fontScale="90000"/>
          </a:bodyPr>
          <a:lstStyle/>
          <a:p>
            <a:r>
              <a:rPr lang="zh-CN" altLang="en-US" sz="4800" dirty="0"/>
              <a:t>认识世界和改造世界及其辩证关系</a:t>
            </a:r>
          </a:p>
        </p:txBody>
      </p:sp>
      <p:sp>
        <p:nvSpPr>
          <p:cNvPr id="4" name="文本占位符 3"/>
          <p:cNvSpPr>
            <a:spLocks noGrp="1"/>
          </p:cNvSpPr>
          <p:nvPr>
            <p:ph type="body" idx="1"/>
            <p:custDataLst>
              <p:tags r:id="rId4"/>
            </p:custDataLst>
          </p:nvPr>
        </p:nvSpPr>
        <p:spPr>
          <a:xfrm>
            <a:off x="3086100" y="3052809"/>
            <a:ext cx="8343900" cy="16441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认识世界和改造世界是人类创造历史的两种基本活动。认识活动的任务不仅在于解释世界，更重要的在于为改造世界提供理论指导，实现主观与客观、认识与实践的统一。</a:t>
            </a:r>
          </a:p>
        </p:txBody>
      </p:sp>
    </p:spTree>
    <p:custDataLst>
      <p:tags r:id="rId1"/>
    </p:custDataLst>
    <p:extLst>
      <p:ext uri="{BB962C8B-B14F-4D97-AF65-F5344CB8AC3E}">
        <p14:creationId xmlns:p14="http://schemas.microsoft.com/office/powerpoint/2010/main" val="404341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973E4CF-06A0-4370-A448-DC9BC587C614}"/>
              </a:ext>
            </a:extLst>
          </p:cNvPr>
          <p:cNvSpPr>
            <a:spLocks noGrp="1"/>
          </p:cNvSpPr>
          <p:nvPr>
            <p:ph type="title"/>
          </p:nvPr>
        </p:nvSpPr>
        <p:spPr>
          <a:xfrm>
            <a:off x="913775" y="181789"/>
            <a:ext cx="10364451" cy="1596177"/>
          </a:xfrm>
        </p:spPr>
        <p:txBody>
          <a:bodyPr/>
          <a:lstStyle/>
          <a:p>
            <a:r>
              <a:rPr lang="zh-CN" altLang="en-US" dirty="0"/>
              <a:t>认识世界和改造世界及其辩证关系</a:t>
            </a:r>
          </a:p>
        </p:txBody>
      </p:sp>
      <p:sp>
        <p:nvSpPr>
          <p:cNvPr id="3" name="内容占位符 2">
            <a:extLst>
              <a:ext uri="{FF2B5EF4-FFF2-40B4-BE49-F238E27FC236}">
                <a16:creationId xmlns:a16="http://schemas.microsoft.com/office/drawing/2014/main" xmlns="" id="{3DDC6627-E46B-4A91-A74F-92B7B84FD924}"/>
              </a:ext>
            </a:extLst>
          </p:cNvPr>
          <p:cNvSpPr>
            <a:spLocks noGrp="1"/>
          </p:cNvSpPr>
          <p:nvPr>
            <p:ph sz="quarter" idx="13"/>
          </p:nvPr>
        </p:nvSpPr>
        <p:spPr>
          <a:xfrm>
            <a:off x="1" y="1447017"/>
            <a:ext cx="12192000" cy="3056743"/>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认识世界，就是主体能动地反映客体，获得关于事物的本质和发展规律的科学知识，探索和掌握真理。</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改造世界，就是人类按照有利于自己生存和发展的需要，改变事物的现存形式，创造自己的理想世界和生活方式。</a:t>
            </a:r>
            <a:endParaRPr lang="en-US" altLang="zh-CN" sz="28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AEA238D0-E43F-47AA-AA37-31FA3415CC68}"/>
              </a:ext>
            </a:extLst>
          </p:cNvPr>
          <p:cNvPicPr>
            <a:picLocks noChangeAspect="1"/>
          </p:cNvPicPr>
          <p:nvPr/>
        </p:nvPicPr>
        <p:blipFill>
          <a:blip r:embed="rId2"/>
          <a:stretch>
            <a:fillRect/>
          </a:stretch>
        </p:blipFill>
        <p:spPr>
          <a:xfrm>
            <a:off x="1" y="4271748"/>
            <a:ext cx="12192000" cy="2586251"/>
          </a:xfrm>
          <a:prstGeom prst="rect">
            <a:avLst/>
          </a:prstGeom>
        </p:spPr>
      </p:pic>
    </p:spTree>
    <p:extLst>
      <p:ext uri="{BB962C8B-B14F-4D97-AF65-F5344CB8AC3E}">
        <p14:creationId xmlns:p14="http://schemas.microsoft.com/office/powerpoint/2010/main" val="35008107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F83DD4A-FC07-44D9-914F-6D5CA55C088F}"/>
              </a:ext>
            </a:extLst>
          </p:cNvPr>
          <p:cNvSpPr>
            <a:spLocks noGrp="1"/>
          </p:cNvSpPr>
          <p:nvPr>
            <p:ph type="title"/>
          </p:nvPr>
        </p:nvSpPr>
        <p:spPr>
          <a:xfrm>
            <a:off x="1101304" y="87992"/>
            <a:ext cx="10364451" cy="1596177"/>
          </a:xfrm>
        </p:spPr>
        <p:txBody>
          <a:bodyPr/>
          <a:lstStyle/>
          <a:p>
            <a:r>
              <a:rPr lang="zh-CN" altLang="en-US" dirty="0">
                <a:solidFill>
                  <a:srgbClr val="307EAE"/>
                </a:solidFill>
              </a:rPr>
              <a:t>认识世界和改造世界及其辩证关系</a:t>
            </a:r>
            <a:endParaRPr lang="zh-CN" altLang="en-US" dirty="0"/>
          </a:p>
        </p:txBody>
      </p:sp>
      <p:sp>
        <p:nvSpPr>
          <p:cNvPr id="3" name="内容占位符 2">
            <a:extLst>
              <a:ext uri="{FF2B5EF4-FFF2-40B4-BE49-F238E27FC236}">
                <a16:creationId xmlns:a16="http://schemas.microsoft.com/office/drawing/2014/main" xmlns="" id="{70882773-B52C-4F42-AA2D-985B73E8AE26}"/>
              </a:ext>
            </a:extLst>
          </p:cNvPr>
          <p:cNvSpPr>
            <a:spLocks noGrp="1"/>
          </p:cNvSpPr>
          <p:nvPr>
            <p:ph sz="quarter" idx="13"/>
          </p:nvPr>
        </p:nvSpPr>
        <p:spPr>
          <a:xfrm>
            <a:off x="0" y="1408331"/>
            <a:ext cx="12191999" cy="2954216"/>
          </a:xfrm>
        </p:spPr>
        <p:txBody>
          <a:bodyPr>
            <a:normAutofit fontScale="92500"/>
          </a:bodyPr>
          <a:lstStyle/>
          <a:p>
            <a:pPr>
              <a:lnSpc>
                <a:spcPct val="150000"/>
              </a:lnSpc>
            </a:pPr>
            <a:r>
              <a:rPr lang="zh-CN" altLang="en-US" sz="2800" dirty="0">
                <a:latin typeface="微软雅黑" panose="020B0503020204020204" pitchFamily="34" charset="-122"/>
                <a:ea typeface="微软雅黑" panose="020B0503020204020204" pitchFamily="34" charset="-122"/>
              </a:rPr>
              <a:t>认识世界和改造世界是相互依赖、相互制约的辩证统一关系。</a:t>
            </a:r>
          </a:p>
          <a:p>
            <a:pPr>
              <a:lnSpc>
                <a:spcPct val="150000"/>
              </a:lnSpc>
            </a:pPr>
            <a:r>
              <a:rPr lang="zh-CN" altLang="en-US" sz="2800" dirty="0">
                <a:latin typeface="微软雅黑" panose="020B0503020204020204" pitchFamily="34" charset="-122"/>
                <a:ea typeface="微软雅黑" panose="020B0503020204020204" pitchFamily="34" charset="-122"/>
              </a:rPr>
              <a:t>一方面，认识世界有助于改造世界，正确认识世界是有效改造世界的必要前提。</a:t>
            </a:r>
          </a:p>
          <a:p>
            <a:pPr>
              <a:lnSpc>
                <a:spcPct val="150000"/>
              </a:lnSpc>
            </a:pPr>
            <a:r>
              <a:rPr lang="zh-CN" altLang="en-US" sz="2800" dirty="0">
                <a:latin typeface="微软雅黑" panose="020B0503020204020204" pitchFamily="34" charset="-122"/>
                <a:ea typeface="微软雅黑" panose="020B0503020204020204" pitchFamily="34" charset="-122"/>
              </a:rPr>
              <a:t>另一方面，人们只有在改造世界的实践中才能不断地深化、拓展对世界的正确认识。认识世界和改造世界的统一，决定了理论与实践必须相结合。</a:t>
            </a:r>
          </a:p>
          <a:p>
            <a:endParaRPr lang="zh-CN" altLang="en-US" dirty="0"/>
          </a:p>
        </p:txBody>
      </p:sp>
      <p:pic>
        <p:nvPicPr>
          <p:cNvPr id="4" name="图片 3">
            <a:extLst>
              <a:ext uri="{FF2B5EF4-FFF2-40B4-BE49-F238E27FC236}">
                <a16:creationId xmlns:a16="http://schemas.microsoft.com/office/drawing/2014/main" xmlns="" id="{F78BBAE9-07DB-48BB-B083-529B685F97A9}"/>
              </a:ext>
            </a:extLst>
          </p:cNvPr>
          <p:cNvPicPr>
            <a:picLocks noChangeAspect="1"/>
          </p:cNvPicPr>
          <p:nvPr/>
        </p:nvPicPr>
        <p:blipFill>
          <a:blip r:embed="rId2"/>
          <a:stretch>
            <a:fillRect/>
          </a:stretch>
        </p:blipFill>
        <p:spPr>
          <a:xfrm>
            <a:off x="6513340" y="4080680"/>
            <a:ext cx="5678659" cy="2777319"/>
          </a:xfrm>
          <a:prstGeom prst="rect">
            <a:avLst/>
          </a:prstGeom>
        </p:spPr>
      </p:pic>
    </p:spTree>
    <p:extLst>
      <p:ext uri="{BB962C8B-B14F-4D97-AF65-F5344CB8AC3E}">
        <p14:creationId xmlns:p14="http://schemas.microsoft.com/office/powerpoint/2010/main" val="3522539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5" y="-914399"/>
            <a:ext cx="10364451" cy="3129094"/>
          </a:xfrm>
        </p:spPr>
        <p:txBody>
          <a:bodyPr/>
          <a:lstStyle/>
          <a:p>
            <a:r>
              <a:rPr lang="zh-CN" altLang="en-US" dirty="0"/>
              <a:t>实践主体</a:t>
            </a:r>
          </a:p>
        </p:txBody>
      </p:sp>
      <p:sp>
        <p:nvSpPr>
          <p:cNvPr id="3" name="内容占位符 2"/>
          <p:cNvSpPr>
            <a:spLocks noGrp="1"/>
          </p:cNvSpPr>
          <p:nvPr>
            <p:ph sz="quarter" idx="13"/>
          </p:nvPr>
        </p:nvSpPr>
        <p:spPr>
          <a:xfrm>
            <a:off x="401782" y="1080656"/>
            <a:ext cx="10952018" cy="5096308"/>
          </a:xfrm>
        </p:spPr>
        <p:txBody>
          <a:bodyPr/>
          <a:lstStyle/>
          <a:p>
            <a:pPr indent="266700" algn="just">
              <a:lnSpc>
                <a:spcPct val="100000"/>
              </a:lnSpc>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实践主体是指具有一定的主体能力、从事现实社会实践活动的人，是实践活动中自主性和能动性的因素，担负着</a:t>
            </a: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设定实践目的、操作实践中介、改造实践客体</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的任务。</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00000"/>
              </a:lnSpc>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实践主体的能力包括自然能力和精神能力，精神能力又包括知识性因素和非知识性因素。</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00000"/>
              </a:lnSpc>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实践主体有个体主体、群体主体和人类主体三种基本形态。</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pic>
        <p:nvPicPr>
          <p:cNvPr id="4" name="Picture 3" descr="C:\Users\Administrator\Pictures\t01da5d402768d5508f.jpg"/>
          <p:cNvPicPr>
            <a:picLocks noChangeAspect="1" noChangeArrowheads="1"/>
          </p:cNvPicPr>
          <p:nvPr/>
        </p:nvPicPr>
        <p:blipFill>
          <a:blip r:embed="rId2" cstate="print"/>
          <a:srcRect/>
          <a:stretch>
            <a:fillRect/>
          </a:stretch>
        </p:blipFill>
        <p:spPr bwMode="auto">
          <a:xfrm>
            <a:off x="581891" y="3743801"/>
            <a:ext cx="3571900" cy="2781320"/>
          </a:xfrm>
          <a:prstGeom prst="rect">
            <a:avLst/>
          </a:prstGeom>
          <a:noFill/>
        </p:spPr>
      </p:pic>
      <p:pic>
        <p:nvPicPr>
          <p:cNvPr id="6" name="图片 5"/>
          <p:cNvPicPr>
            <a:picLocks noChangeAspect="1"/>
          </p:cNvPicPr>
          <p:nvPr/>
        </p:nvPicPr>
        <p:blipFill>
          <a:blip r:embed="rId3"/>
          <a:stretch>
            <a:fillRect/>
          </a:stretch>
        </p:blipFill>
        <p:spPr>
          <a:xfrm>
            <a:off x="4170218" y="3695310"/>
            <a:ext cx="3851563" cy="2878302"/>
          </a:xfrm>
          <a:prstGeom prst="rect">
            <a:avLst/>
          </a:prstGeom>
        </p:spPr>
      </p:pic>
      <p:pic>
        <p:nvPicPr>
          <p:cNvPr id="9" name="图片 8"/>
          <p:cNvPicPr>
            <a:picLocks noChangeAspect="1"/>
          </p:cNvPicPr>
          <p:nvPr/>
        </p:nvPicPr>
        <p:blipFill>
          <a:blip r:embed="rId4"/>
          <a:stretch>
            <a:fillRect/>
          </a:stretch>
        </p:blipFill>
        <p:spPr>
          <a:xfrm>
            <a:off x="8038208" y="3619548"/>
            <a:ext cx="3810000" cy="3029826"/>
          </a:xfrm>
          <a:prstGeom prst="rect">
            <a:avLst/>
          </a:prstGeom>
        </p:spPr>
      </p:pic>
    </p:spTree>
    <p:extLst>
      <p:ext uri="{BB962C8B-B14F-4D97-AF65-F5344CB8AC3E}">
        <p14:creationId xmlns:p14="http://schemas.microsoft.com/office/powerpoint/2010/main" val="415991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trips(down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trips(down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D68A2D-9BB6-4567-9F75-51ACACBD383B}"/>
              </a:ext>
            </a:extLst>
          </p:cNvPr>
          <p:cNvSpPr>
            <a:spLocks noGrp="1"/>
          </p:cNvSpPr>
          <p:nvPr>
            <p:ph type="title"/>
          </p:nvPr>
        </p:nvSpPr>
        <p:spPr>
          <a:xfrm>
            <a:off x="-1078798" y="372858"/>
            <a:ext cx="10364451" cy="1596177"/>
          </a:xfrm>
        </p:spPr>
        <p:txBody>
          <a:bodyPr/>
          <a:lstStyle/>
          <a:p>
            <a:r>
              <a:rPr lang="zh-CN" altLang="en-US" dirty="0"/>
              <a:t>认识世界和改造世界及其辩证关系</a:t>
            </a:r>
          </a:p>
        </p:txBody>
      </p:sp>
      <p:sp>
        <p:nvSpPr>
          <p:cNvPr id="3" name="内容占位符 2">
            <a:extLst>
              <a:ext uri="{FF2B5EF4-FFF2-40B4-BE49-F238E27FC236}">
                <a16:creationId xmlns:a16="http://schemas.microsoft.com/office/drawing/2014/main" xmlns="" id="{BE6FB026-541D-4B23-80F4-74D4D96441CC}"/>
              </a:ext>
            </a:extLst>
          </p:cNvPr>
          <p:cNvSpPr>
            <a:spLocks noGrp="1"/>
          </p:cNvSpPr>
          <p:nvPr>
            <p:ph sz="quarter" idx="13"/>
          </p:nvPr>
        </p:nvSpPr>
        <p:spPr>
          <a:xfrm>
            <a:off x="0" y="1508761"/>
            <a:ext cx="7962902" cy="4695091"/>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认识世界和改造世界是一个充满矛盾的过程。</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世界不会自动地满足人，人也不会满足于世界的现存形式。</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因而主观和客观经常处于矛盾状态之中，主观和客观的矛盾是人类认识和实践活动中的基本矛盾，也是人类认识世界和改造世界的根本动力，正是这一矛盾的驱动，使认识世界和改造世界呈现出不断深入和扩展的过程。</a:t>
            </a:r>
          </a:p>
        </p:txBody>
      </p:sp>
      <p:pic>
        <p:nvPicPr>
          <p:cNvPr id="4" name="图片 3">
            <a:extLst>
              <a:ext uri="{FF2B5EF4-FFF2-40B4-BE49-F238E27FC236}">
                <a16:creationId xmlns:a16="http://schemas.microsoft.com/office/drawing/2014/main" xmlns="" id="{E726A8EF-D2F7-427D-AE54-7A35FD4F71A3}"/>
              </a:ext>
            </a:extLst>
          </p:cNvPr>
          <p:cNvPicPr>
            <a:picLocks noChangeAspect="1"/>
          </p:cNvPicPr>
          <p:nvPr/>
        </p:nvPicPr>
        <p:blipFill>
          <a:blip r:embed="rId2"/>
          <a:stretch>
            <a:fillRect/>
          </a:stretch>
        </p:blipFill>
        <p:spPr>
          <a:xfrm>
            <a:off x="7962902" y="180975"/>
            <a:ext cx="4229098" cy="6496050"/>
          </a:xfrm>
          <a:prstGeom prst="rect">
            <a:avLst/>
          </a:prstGeom>
        </p:spPr>
      </p:pic>
    </p:spTree>
    <p:extLst>
      <p:ext uri="{BB962C8B-B14F-4D97-AF65-F5344CB8AC3E}">
        <p14:creationId xmlns:p14="http://schemas.microsoft.com/office/powerpoint/2010/main" val="14373371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2</a:t>
            </a:r>
          </a:p>
        </p:txBody>
      </p:sp>
      <p:sp>
        <p:nvSpPr>
          <p:cNvPr id="3" name="标题 2"/>
          <p:cNvSpPr>
            <a:spLocks noGrp="1"/>
          </p:cNvSpPr>
          <p:nvPr>
            <p:ph type="title"/>
            <p:custDataLst>
              <p:tags r:id="rId3"/>
            </p:custDataLst>
          </p:nvPr>
        </p:nvSpPr>
        <p:spPr>
          <a:xfrm>
            <a:off x="3159126" y="2763983"/>
            <a:ext cx="8601074" cy="1330036"/>
          </a:xfrm>
        </p:spPr>
        <p:txBody>
          <a:bodyPr>
            <a:normAutofit fontScale="90000"/>
          </a:bodyPr>
          <a:lstStyle/>
          <a:p>
            <a:pPr algn="l"/>
            <a:r>
              <a:rPr lang="zh-CN" altLang="en-US" sz="4800" dirty="0"/>
              <a:t>改造客观世界和改造主观世界及其辩证关系</a:t>
            </a:r>
          </a:p>
        </p:txBody>
      </p:sp>
      <p:sp>
        <p:nvSpPr>
          <p:cNvPr id="4" name="文本占位符 3"/>
          <p:cNvSpPr>
            <a:spLocks noGrp="1"/>
          </p:cNvSpPr>
          <p:nvPr>
            <p:ph type="body" idx="1"/>
            <p:custDataLst>
              <p:tags r:id="rId4"/>
            </p:custDataLst>
          </p:nvPr>
        </p:nvSpPr>
        <p:spPr>
          <a:xfrm>
            <a:off x="3086100" y="4362994"/>
            <a:ext cx="8343900" cy="10599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认识世界的目的是为了改造世界，而改造世界又包括改造客观世界和改造主观世界。</a:t>
            </a:r>
          </a:p>
        </p:txBody>
      </p:sp>
    </p:spTree>
    <p:custDataLst>
      <p:tags r:id="rId1"/>
    </p:custDataLst>
    <p:extLst>
      <p:ext uri="{BB962C8B-B14F-4D97-AF65-F5344CB8AC3E}">
        <p14:creationId xmlns:p14="http://schemas.microsoft.com/office/powerpoint/2010/main" val="333690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19E6251-AC5D-41C1-8A7A-0DA30B7BC23A}"/>
              </a:ext>
            </a:extLst>
          </p:cNvPr>
          <p:cNvSpPr>
            <a:spLocks noGrp="1"/>
          </p:cNvSpPr>
          <p:nvPr>
            <p:ph type="title"/>
          </p:nvPr>
        </p:nvSpPr>
        <p:spPr>
          <a:xfrm>
            <a:off x="913774" y="0"/>
            <a:ext cx="10364451" cy="1596177"/>
          </a:xfrm>
        </p:spPr>
        <p:txBody>
          <a:bodyPr/>
          <a:lstStyle/>
          <a:p>
            <a:r>
              <a:rPr lang="zh-CN" altLang="en-US" dirty="0"/>
              <a:t>改造客观世界和改造主观世界及其辩证关系</a:t>
            </a:r>
          </a:p>
        </p:txBody>
      </p:sp>
      <p:sp>
        <p:nvSpPr>
          <p:cNvPr id="3" name="内容占位符 2">
            <a:extLst>
              <a:ext uri="{FF2B5EF4-FFF2-40B4-BE49-F238E27FC236}">
                <a16:creationId xmlns:a16="http://schemas.microsoft.com/office/drawing/2014/main" xmlns="" id="{B3BB0DF2-36E2-419C-B6F9-81BA3653BDC2}"/>
              </a:ext>
            </a:extLst>
          </p:cNvPr>
          <p:cNvSpPr>
            <a:spLocks noGrp="1"/>
          </p:cNvSpPr>
          <p:nvPr>
            <p:ph sz="quarter" idx="13"/>
          </p:nvPr>
        </p:nvSpPr>
        <p:spPr>
          <a:xfrm>
            <a:off x="-1" y="1425884"/>
            <a:ext cx="12192000" cy="6059912"/>
          </a:xfrm>
        </p:spPr>
        <p:txBody>
          <a:bodyPr>
            <a:noAutofit/>
          </a:bodyPr>
          <a:lstStyle/>
          <a:p>
            <a:pPr>
              <a:lnSpc>
                <a:spcPct val="150000"/>
              </a:lnSpc>
            </a:pPr>
            <a:r>
              <a:rPr lang="zh-CN" altLang="en-US" sz="2400" dirty="0">
                <a:latin typeface="微软雅黑" panose="020B0503020204020204" pitchFamily="34" charset="-122"/>
                <a:ea typeface="微软雅黑" panose="020B0503020204020204" pitchFamily="34" charset="-122"/>
              </a:rPr>
              <a:t>在人的实践活动中，世界分化为客观世界和主观世界两个方面。</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客观世界是指“物质的、可以感知的世界”，包含自然存在和社会存在两个部分。</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主观世界是指人的意识、观念世界，是人的头脑反映和把握物质世界的精神活动的总和，是人的知识、情感、意志即知情意的统一体。</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客观世界与主观世界是对立统一的关系。一方面，二者是对立的，客观世界与主观世界具有不同的存在方式，二者发展也具有不完全同步性；另一方面，二者又是统一的，客观世界与主观世界在反映与被反映的意义上具有同构性，客观世界的运动规律与主观世界的运动规律具有同一性，客观世界与主观世界可以相互转化。</a:t>
            </a:r>
          </a:p>
        </p:txBody>
      </p:sp>
    </p:spTree>
    <p:extLst>
      <p:ext uri="{BB962C8B-B14F-4D97-AF65-F5344CB8AC3E}">
        <p14:creationId xmlns:p14="http://schemas.microsoft.com/office/powerpoint/2010/main" val="4037352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1E59B0-805A-4C0B-9464-2B2F8824194C}"/>
              </a:ext>
            </a:extLst>
          </p:cNvPr>
          <p:cNvSpPr>
            <a:spLocks noGrp="1"/>
          </p:cNvSpPr>
          <p:nvPr>
            <p:ph type="title"/>
          </p:nvPr>
        </p:nvSpPr>
        <p:spPr>
          <a:xfrm>
            <a:off x="0" y="116564"/>
            <a:ext cx="10364451" cy="1596177"/>
          </a:xfrm>
        </p:spPr>
        <p:txBody>
          <a:bodyPr/>
          <a:lstStyle/>
          <a:p>
            <a:r>
              <a:rPr lang="zh-CN" altLang="en-US" dirty="0"/>
              <a:t>改造客观世界和改造主观世界及其辩证关系</a:t>
            </a:r>
          </a:p>
        </p:txBody>
      </p:sp>
      <p:sp>
        <p:nvSpPr>
          <p:cNvPr id="3" name="内容占位符 2">
            <a:extLst>
              <a:ext uri="{FF2B5EF4-FFF2-40B4-BE49-F238E27FC236}">
                <a16:creationId xmlns:a16="http://schemas.microsoft.com/office/drawing/2014/main" xmlns="" id="{7A7FAC2F-59DB-4095-8E71-2007B666DE71}"/>
              </a:ext>
            </a:extLst>
          </p:cNvPr>
          <p:cNvSpPr>
            <a:spLocks noGrp="1"/>
          </p:cNvSpPr>
          <p:nvPr>
            <p:ph sz="quarter" idx="13"/>
          </p:nvPr>
        </p:nvSpPr>
        <p:spPr>
          <a:xfrm>
            <a:off x="-1" y="1712741"/>
            <a:ext cx="7629099" cy="4614203"/>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改造客观世界与改造主观世界是辩证统一的。</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二者相辅相成、相互促进、缺一不可。</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改造主观世界既包括提高人的认识能力，也包括丰富人的情感世界和提升人的意志品质，而核心是改造世界观，即观察和处理问题的立场、观点、方法。</a:t>
            </a:r>
          </a:p>
        </p:txBody>
      </p:sp>
      <p:pic>
        <p:nvPicPr>
          <p:cNvPr id="5" name="图片 4">
            <a:extLst>
              <a:ext uri="{FF2B5EF4-FFF2-40B4-BE49-F238E27FC236}">
                <a16:creationId xmlns:a16="http://schemas.microsoft.com/office/drawing/2014/main" xmlns="" id="{07CF21EC-AAF6-43C0-81B1-5B3201C92D96}"/>
              </a:ext>
            </a:extLst>
          </p:cNvPr>
          <p:cNvPicPr>
            <a:picLocks noChangeAspect="1"/>
          </p:cNvPicPr>
          <p:nvPr/>
        </p:nvPicPr>
        <p:blipFill>
          <a:blip r:embed="rId2"/>
          <a:stretch>
            <a:fillRect/>
          </a:stretch>
        </p:blipFill>
        <p:spPr>
          <a:xfrm>
            <a:off x="8060788" y="1181686"/>
            <a:ext cx="4131212" cy="5676314"/>
          </a:xfrm>
          <a:prstGeom prst="rect">
            <a:avLst/>
          </a:prstGeom>
        </p:spPr>
      </p:pic>
    </p:spTree>
    <p:extLst>
      <p:ext uri="{BB962C8B-B14F-4D97-AF65-F5344CB8AC3E}">
        <p14:creationId xmlns:p14="http://schemas.microsoft.com/office/powerpoint/2010/main" val="35707763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58F08B1-A50C-4B33-9B41-31FCC509AA75}"/>
              </a:ext>
            </a:extLst>
          </p:cNvPr>
          <p:cNvSpPr>
            <a:spLocks noGrp="1"/>
          </p:cNvSpPr>
          <p:nvPr>
            <p:ph type="title"/>
          </p:nvPr>
        </p:nvSpPr>
        <p:spPr>
          <a:xfrm>
            <a:off x="838200" y="0"/>
            <a:ext cx="10364451" cy="1596177"/>
          </a:xfrm>
        </p:spPr>
        <p:txBody>
          <a:bodyPr/>
          <a:lstStyle/>
          <a:p>
            <a:r>
              <a:rPr lang="zh-CN" altLang="en-US" dirty="0"/>
              <a:t>改造客观世界和改造主观世界及其辩证关系</a:t>
            </a:r>
          </a:p>
        </p:txBody>
      </p:sp>
      <p:sp>
        <p:nvSpPr>
          <p:cNvPr id="3" name="内容占位符 2">
            <a:extLst>
              <a:ext uri="{FF2B5EF4-FFF2-40B4-BE49-F238E27FC236}">
                <a16:creationId xmlns:a16="http://schemas.microsoft.com/office/drawing/2014/main" xmlns="" id="{73A9AF9A-CC4F-4170-AF23-27944D82B21B}"/>
              </a:ext>
            </a:extLst>
          </p:cNvPr>
          <p:cNvSpPr>
            <a:spLocks noGrp="1"/>
          </p:cNvSpPr>
          <p:nvPr>
            <p:ph sz="quarter" idx="13"/>
          </p:nvPr>
        </p:nvSpPr>
        <p:spPr>
          <a:xfrm>
            <a:off x="0" y="1500081"/>
            <a:ext cx="12091916" cy="3767797"/>
          </a:xfrm>
        </p:spPr>
        <p:txBody>
          <a:bodyPr>
            <a:noAutofit/>
          </a:bodyPr>
          <a:lstStyle/>
          <a:p>
            <a:pPr>
              <a:lnSpc>
                <a:spcPct val="150000"/>
              </a:lnSpc>
            </a:pPr>
            <a:r>
              <a:rPr lang="zh-CN" altLang="en-US" sz="2400" dirty="0">
                <a:latin typeface="微软雅黑" panose="020B0503020204020204" pitchFamily="34" charset="-122"/>
                <a:ea typeface="微软雅黑" panose="020B0503020204020204" pitchFamily="34" charset="-122"/>
              </a:rPr>
              <a:t>马克思主义关于在改造客观世界的同时改造主观世界的观点具有重要意义。首先，有助于我们提高认识世界的能力，在工作中努力做到主观符合客观，更好地处理主观世界与客观世界的关系。</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其次，有助于我们提高自身的思想修养和精神境界。</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最后，有助于我们在改造外部世界的同时，把目光转向自身，高度重视并努力实现人自身的改造。</a:t>
            </a:r>
            <a:endParaRPr lang="en-US" altLang="zh-CN" sz="2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xmlns="" id="{098EFB98-A2D9-4BCA-9ACA-3D211251EDED}"/>
              </a:ext>
            </a:extLst>
          </p:cNvPr>
          <p:cNvPicPr>
            <a:picLocks noChangeAspect="1"/>
          </p:cNvPicPr>
          <p:nvPr/>
        </p:nvPicPr>
        <p:blipFill>
          <a:blip r:embed="rId2"/>
          <a:stretch>
            <a:fillRect/>
          </a:stretch>
        </p:blipFill>
        <p:spPr>
          <a:xfrm>
            <a:off x="7260609" y="4544704"/>
            <a:ext cx="4931391" cy="2313296"/>
          </a:xfrm>
          <a:prstGeom prst="rect">
            <a:avLst/>
          </a:prstGeom>
        </p:spPr>
      </p:pic>
    </p:spTree>
    <p:extLst>
      <p:ext uri="{BB962C8B-B14F-4D97-AF65-F5344CB8AC3E}">
        <p14:creationId xmlns:p14="http://schemas.microsoft.com/office/powerpoint/2010/main" val="40098225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3</a:t>
            </a:r>
          </a:p>
        </p:txBody>
      </p:sp>
      <p:sp>
        <p:nvSpPr>
          <p:cNvPr id="3" name="标题 2"/>
          <p:cNvSpPr>
            <a:spLocks noGrp="1"/>
          </p:cNvSpPr>
          <p:nvPr>
            <p:ph type="title"/>
            <p:custDataLst>
              <p:tags r:id="rId3"/>
            </p:custDataLst>
          </p:nvPr>
        </p:nvSpPr>
        <p:spPr>
          <a:xfrm>
            <a:off x="3159126" y="2763983"/>
            <a:ext cx="8601074" cy="1330036"/>
          </a:xfrm>
        </p:spPr>
        <p:txBody>
          <a:bodyPr>
            <a:normAutofit fontScale="90000"/>
          </a:bodyPr>
          <a:lstStyle/>
          <a:p>
            <a:r>
              <a:rPr lang="zh-CN" altLang="en-US" sz="4800" dirty="0"/>
              <a:t>认识世界和改造世界的过程是从必然走向自由的过程</a:t>
            </a:r>
          </a:p>
        </p:txBody>
      </p:sp>
      <p:sp>
        <p:nvSpPr>
          <p:cNvPr id="4" name="文本占位符 3"/>
          <p:cNvSpPr>
            <a:spLocks noGrp="1"/>
          </p:cNvSpPr>
          <p:nvPr>
            <p:ph type="body" idx="1"/>
            <p:custDataLst>
              <p:tags r:id="rId4"/>
            </p:custDataLst>
          </p:nvPr>
        </p:nvSpPr>
        <p:spPr>
          <a:xfrm>
            <a:off x="3086100" y="4362994"/>
            <a:ext cx="8343900" cy="10599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认识必然和争取自由，是人类认识世界和改造世界的根本目标，是一个历史性的过程。</a:t>
            </a:r>
          </a:p>
        </p:txBody>
      </p:sp>
    </p:spTree>
    <p:custDataLst>
      <p:tags r:id="rId1"/>
    </p:custDataLst>
    <p:extLst>
      <p:ext uri="{BB962C8B-B14F-4D97-AF65-F5344CB8AC3E}">
        <p14:creationId xmlns:p14="http://schemas.microsoft.com/office/powerpoint/2010/main" val="95824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BF9A26C-EB8C-46F6-A786-87AC9A0400CB}"/>
              </a:ext>
            </a:extLst>
          </p:cNvPr>
          <p:cNvSpPr>
            <a:spLocks noGrp="1"/>
          </p:cNvSpPr>
          <p:nvPr>
            <p:ph type="title"/>
          </p:nvPr>
        </p:nvSpPr>
        <p:spPr>
          <a:xfrm>
            <a:off x="1091196" y="-87417"/>
            <a:ext cx="10364451" cy="1596177"/>
          </a:xfrm>
        </p:spPr>
        <p:txBody>
          <a:bodyPr>
            <a:normAutofit/>
          </a:bodyPr>
          <a:lstStyle/>
          <a:p>
            <a:pPr algn="l"/>
            <a:r>
              <a:rPr lang="zh-CN" altLang="en-US" dirty="0"/>
              <a:t>认识世界和改造世界的过程是</a:t>
            </a:r>
            <a:r>
              <a:rPr lang="zh-CN" altLang="en-US" dirty="0" smtClean="0"/>
              <a:t>从</a:t>
            </a:r>
            <a:r>
              <a:rPr lang="en-US" altLang="zh-CN" dirty="0" smtClean="0"/>
              <a:t/>
            </a:r>
            <a:br>
              <a:rPr lang="en-US" altLang="zh-CN" dirty="0" smtClean="0"/>
            </a:br>
            <a:r>
              <a:rPr lang="zh-CN" altLang="en-US" dirty="0" smtClean="0"/>
              <a:t>必然走向自由</a:t>
            </a:r>
            <a:r>
              <a:rPr lang="zh-CN" altLang="en-US" dirty="0"/>
              <a:t>的过程</a:t>
            </a:r>
          </a:p>
        </p:txBody>
      </p:sp>
      <p:sp>
        <p:nvSpPr>
          <p:cNvPr id="3" name="内容占位符 2">
            <a:extLst>
              <a:ext uri="{FF2B5EF4-FFF2-40B4-BE49-F238E27FC236}">
                <a16:creationId xmlns:a16="http://schemas.microsoft.com/office/drawing/2014/main" xmlns="" id="{E13599F6-1F87-46B3-AE2A-1271128C9CE5}"/>
              </a:ext>
            </a:extLst>
          </p:cNvPr>
          <p:cNvSpPr>
            <a:spLocks noGrp="1"/>
          </p:cNvSpPr>
          <p:nvPr>
            <p:ph sz="quarter" idx="13"/>
          </p:nvPr>
        </p:nvSpPr>
        <p:spPr>
          <a:xfrm>
            <a:off x="109182" y="1235805"/>
            <a:ext cx="8584442" cy="4663439"/>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什么是自由？</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在自由问题上，哲学史上存在着多种看法，大致分为两类：</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一是倡导消极地顺应自然、抹杀人类自由可能性的宿命论</a:t>
            </a:r>
            <a:r>
              <a:rPr lang="en-US" altLang="zh-CN" sz="2800" dirty="0">
                <a:latin typeface="微软雅黑" panose="020B0503020204020204" pitchFamily="34" charset="-122"/>
                <a:ea typeface="微软雅黑" panose="020B0503020204020204" pitchFamily="34" charset="-122"/>
              </a:rPr>
              <a:t>;</a:t>
            </a:r>
          </a:p>
          <a:p>
            <a:pPr>
              <a:lnSpc>
                <a:spcPct val="150000"/>
              </a:lnSpc>
            </a:pPr>
            <a:r>
              <a:rPr lang="zh-CN" altLang="en-US" sz="2800" dirty="0">
                <a:latin typeface="微软雅黑" panose="020B0503020204020204" pitchFamily="34" charset="-122"/>
                <a:ea typeface="微软雅黑" panose="020B0503020204020204" pitchFamily="34" charset="-122"/>
              </a:rPr>
              <a:t>二是强调人的意志或某种精神力量绝对自由的唯意志论，否定客观必然性，片面强调主体性的毫无限制。二者都是错误的。</a:t>
            </a:r>
          </a:p>
        </p:txBody>
      </p:sp>
      <p:pic>
        <p:nvPicPr>
          <p:cNvPr id="4" name="图片 3">
            <a:extLst>
              <a:ext uri="{FF2B5EF4-FFF2-40B4-BE49-F238E27FC236}">
                <a16:creationId xmlns:a16="http://schemas.microsoft.com/office/drawing/2014/main" xmlns="" id="{A0216AC4-4CE8-4F2B-ACF7-1AE3DE022D76}"/>
              </a:ext>
            </a:extLst>
          </p:cNvPr>
          <p:cNvPicPr>
            <a:picLocks noChangeAspect="1"/>
          </p:cNvPicPr>
          <p:nvPr/>
        </p:nvPicPr>
        <p:blipFill>
          <a:blip r:embed="rId2"/>
          <a:stretch>
            <a:fillRect/>
          </a:stretch>
        </p:blipFill>
        <p:spPr>
          <a:xfrm>
            <a:off x="8584442" y="1127759"/>
            <a:ext cx="3607558" cy="5730241"/>
          </a:xfrm>
          <a:prstGeom prst="rect">
            <a:avLst/>
          </a:prstGeom>
        </p:spPr>
      </p:pic>
    </p:spTree>
    <p:extLst>
      <p:ext uri="{BB962C8B-B14F-4D97-AF65-F5344CB8AC3E}">
        <p14:creationId xmlns:p14="http://schemas.microsoft.com/office/powerpoint/2010/main" val="352287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FF2BAEC-71FE-4336-B6D4-78281B3C63D9}"/>
              </a:ext>
            </a:extLst>
          </p:cNvPr>
          <p:cNvSpPr>
            <a:spLocks noGrp="1"/>
          </p:cNvSpPr>
          <p:nvPr>
            <p:ph type="title"/>
          </p:nvPr>
        </p:nvSpPr>
        <p:spPr>
          <a:xfrm>
            <a:off x="954719" y="0"/>
            <a:ext cx="10364451" cy="1596177"/>
          </a:xfrm>
        </p:spPr>
        <p:txBody>
          <a:bodyPr>
            <a:normAutofit/>
          </a:bodyPr>
          <a:lstStyle/>
          <a:p>
            <a:pPr algn="l"/>
            <a:r>
              <a:rPr lang="zh-CN" altLang="en-US" dirty="0"/>
              <a:t>认识世界和改造世界的过程是</a:t>
            </a:r>
            <a:r>
              <a:rPr lang="zh-CN" altLang="en-US" dirty="0" smtClean="0"/>
              <a:t>从</a:t>
            </a:r>
            <a:r>
              <a:rPr lang="en-US" altLang="zh-CN" dirty="0" smtClean="0"/>
              <a:t/>
            </a:r>
            <a:br>
              <a:rPr lang="en-US" altLang="zh-CN" dirty="0" smtClean="0"/>
            </a:br>
            <a:r>
              <a:rPr lang="zh-CN" altLang="en-US" dirty="0" smtClean="0"/>
              <a:t>必然</a:t>
            </a:r>
            <a:r>
              <a:rPr lang="zh-CN" altLang="en-US" dirty="0"/>
              <a:t>走向自由的过程</a:t>
            </a:r>
          </a:p>
        </p:txBody>
      </p:sp>
      <p:sp>
        <p:nvSpPr>
          <p:cNvPr id="3" name="内容占位符 2">
            <a:extLst>
              <a:ext uri="{FF2B5EF4-FFF2-40B4-BE49-F238E27FC236}">
                <a16:creationId xmlns:a16="http://schemas.microsoft.com/office/drawing/2014/main" xmlns="" id="{83B52D57-D7C4-40B1-B9A8-AB99A9B997F3}"/>
              </a:ext>
            </a:extLst>
          </p:cNvPr>
          <p:cNvSpPr>
            <a:spLocks noGrp="1"/>
          </p:cNvSpPr>
          <p:nvPr>
            <p:ph sz="quarter" idx="13"/>
          </p:nvPr>
        </p:nvSpPr>
        <p:spPr>
          <a:xfrm>
            <a:off x="1" y="1419367"/>
            <a:ext cx="8775508" cy="5810487"/>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马克思主义认为，自由是标示人的活动状态的范畴，是指人在活动中通过认识和利用必然所表现出的一种自觉自主的状态。</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自由是有条件的。一是认识条件。即要有对客观事物的正确认识，最主要的是对客观事物运动发展规律性、必然性的正确认识。</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二是实践条件。即能够将获得的规律性认识运用于指导实践，实现改造世界的目的，才是真正的自由。</a:t>
            </a:r>
            <a:endParaRPr lang="en-US" altLang="zh-CN" sz="28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86EB05D3-4727-4AB9-8995-55797ACAAEF3}"/>
              </a:ext>
            </a:extLst>
          </p:cNvPr>
          <p:cNvPicPr>
            <a:picLocks noChangeAspect="1"/>
          </p:cNvPicPr>
          <p:nvPr/>
        </p:nvPicPr>
        <p:blipFill>
          <a:blip r:embed="rId2"/>
          <a:stretch>
            <a:fillRect/>
          </a:stretch>
        </p:blipFill>
        <p:spPr>
          <a:xfrm>
            <a:off x="8775509" y="0"/>
            <a:ext cx="3525673" cy="3580229"/>
          </a:xfrm>
          <a:prstGeom prst="rect">
            <a:avLst/>
          </a:prstGeom>
        </p:spPr>
      </p:pic>
    </p:spTree>
    <p:extLst>
      <p:ext uri="{BB962C8B-B14F-4D97-AF65-F5344CB8AC3E}">
        <p14:creationId xmlns:p14="http://schemas.microsoft.com/office/powerpoint/2010/main" val="13890618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7F8388-2FE5-45AD-9409-02327CE0356C}"/>
              </a:ext>
            </a:extLst>
          </p:cNvPr>
          <p:cNvSpPr>
            <a:spLocks noGrp="1"/>
          </p:cNvSpPr>
          <p:nvPr>
            <p:ph type="title"/>
          </p:nvPr>
        </p:nvSpPr>
        <p:spPr/>
        <p:txBody>
          <a:bodyPr>
            <a:normAutofit/>
          </a:bodyPr>
          <a:lstStyle/>
          <a:p>
            <a:pPr algn="l"/>
            <a:r>
              <a:rPr lang="zh-CN" altLang="en-US" dirty="0"/>
              <a:t>认识世界和改造世界的过程是</a:t>
            </a:r>
            <a:r>
              <a:rPr lang="zh-CN" altLang="en-US" dirty="0" smtClean="0"/>
              <a:t>从</a:t>
            </a:r>
            <a:r>
              <a:rPr lang="en-US" altLang="zh-CN" dirty="0" smtClean="0"/>
              <a:t/>
            </a:r>
            <a:br>
              <a:rPr lang="en-US" altLang="zh-CN" dirty="0" smtClean="0"/>
            </a:br>
            <a:r>
              <a:rPr lang="zh-CN" altLang="en-US" dirty="0" smtClean="0"/>
              <a:t>必然</a:t>
            </a:r>
            <a:r>
              <a:rPr lang="zh-CN" altLang="en-US" dirty="0"/>
              <a:t>走向自由的过程</a:t>
            </a:r>
          </a:p>
        </p:txBody>
      </p:sp>
      <p:sp>
        <p:nvSpPr>
          <p:cNvPr id="3" name="内容占位符 2">
            <a:extLst>
              <a:ext uri="{FF2B5EF4-FFF2-40B4-BE49-F238E27FC236}">
                <a16:creationId xmlns:a16="http://schemas.microsoft.com/office/drawing/2014/main" xmlns="" id="{A2172EE5-3A27-4979-AEE1-F81424C59938}"/>
              </a:ext>
            </a:extLst>
          </p:cNvPr>
          <p:cNvSpPr>
            <a:spLocks noGrp="1"/>
          </p:cNvSpPr>
          <p:nvPr>
            <p:ph sz="quarter" idx="13"/>
          </p:nvPr>
        </p:nvSpPr>
        <p:spPr>
          <a:xfrm>
            <a:off x="0" y="2013728"/>
            <a:ext cx="6593305" cy="4400720"/>
          </a:xfrm>
        </p:spPr>
        <p:txBody>
          <a:bodyPr>
            <a:normAutofit/>
          </a:bodyPr>
          <a:lstStyle/>
          <a:p>
            <a:pPr>
              <a:lnSpc>
                <a:spcPct val="150000"/>
              </a:lnSpc>
            </a:pPr>
            <a:r>
              <a:rPr lang="zh-CN" altLang="en-US" sz="2800" dirty="0">
                <a:latin typeface="微软雅黑" panose="020B0503020204020204" pitchFamily="34" charset="-122"/>
                <a:ea typeface="微软雅黑" panose="020B0503020204020204" pitchFamily="34" charset="-122"/>
              </a:rPr>
              <a:t>自由是相对的，不是绝对的。随着实践的深入，自由会不断扩大。</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必然与自由的关系贯穿于人类存在和发展的始终，并成为人类存在和发展的永恒矛盾，因此也是人类存在和发展的永恒动力。</a:t>
            </a:r>
          </a:p>
        </p:txBody>
      </p:sp>
      <p:pic>
        <p:nvPicPr>
          <p:cNvPr id="4" name="图片 3">
            <a:extLst>
              <a:ext uri="{FF2B5EF4-FFF2-40B4-BE49-F238E27FC236}">
                <a16:creationId xmlns:a16="http://schemas.microsoft.com/office/drawing/2014/main" xmlns="" id="{781F78FC-6D4C-4790-B334-54BB6491405F}"/>
              </a:ext>
            </a:extLst>
          </p:cNvPr>
          <p:cNvPicPr>
            <a:picLocks noChangeAspect="1"/>
          </p:cNvPicPr>
          <p:nvPr/>
        </p:nvPicPr>
        <p:blipFill>
          <a:blip r:embed="rId2"/>
          <a:stretch>
            <a:fillRect/>
          </a:stretch>
        </p:blipFill>
        <p:spPr>
          <a:xfrm>
            <a:off x="6593305" y="3289301"/>
            <a:ext cx="5598695" cy="3545840"/>
          </a:xfrm>
          <a:prstGeom prst="rect">
            <a:avLst/>
          </a:prstGeom>
        </p:spPr>
      </p:pic>
    </p:spTree>
    <p:extLst>
      <p:ext uri="{BB962C8B-B14F-4D97-AF65-F5344CB8AC3E}">
        <p14:creationId xmlns:p14="http://schemas.microsoft.com/office/powerpoint/2010/main" val="42923602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custDataLst>
              <p:tags r:id="rId2"/>
            </p:custDataLst>
          </p:nvPr>
        </p:nvSpPr>
        <p:spPr>
          <a:xfrm>
            <a:off x="2654300" y="1162594"/>
            <a:ext cx="6800083" cy="1123406"/>
          </a:xfrm>
          <a:prstGeom prst="roundRect">
            <a:avLst>
              <a:gd name="adj" fmla="val 5000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4000" dirty="0">
                <a:latin typeface="+mj-lt"/>
                <a:ea typeface="+mj-ea"/>
                <a:cs typeface="+mj-cs"/>
              </a:rPr>
              <a:t>第三节认识世界和改造世界</a:t>
            </a:r>
            <a:endParaRPr lang="en-US" altLang="zh-CN" sz="4000" dirty="0">
              <a:latin typeface="+mj-lt"/>
              <a:ea typeface="+mj-ea"/>
              <a:cs typeface="+mj-cs"/>
            </a:endParaRPr>
          </a:p>
        </p:txBody>
      </p:sp>
      <p:grpSp>
        <p:nvGrpSpPr>
          <p:cNvPr id="13" name="组合 12"/>
          <p:cNvGrpSpPr/>
          <p:nvPr>
            <p:custDataLst>
              <p:tags r:id="rId3"/>
            </p:custDataLst>
          </p:nvPr>
        </p:nvGrpSpPr>
        <p:grpSpPr>
          <a:xfrm>
            <a:off x="2921001" y="3261936"/>
            <a:ext cx="6667136" cy="570962"/>
            <a:chOff x="3352804" y="1960350"/>
            <a:chExt cx="5486393" cy="570962"/>
          </a:xfrm>
        </p:grpSpPr>
        <p:cxnSp>
          <p:nvCxnSpPr>
            <p:cNvPr id="14" name="直接连接符 13"/>
            <p:cNvCxnSpPr/>
            <p:nvPr>
              <p:custDataLst>
                <p:tags r:id="rId4"/>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5"/>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6"/>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8"/>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9"/>
              </p:custDataLst>
            </p:nvPr>
          </p:nvSpPr>
          <p:spPr>
            <a:xfrm>
              <a:off x="3352804" y="2139215"/>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23" name="文本框 22"/>
            <p:cNvSpPr txBox="1"/>
            <p:nvPr>
              <p:custDataLst>
                <p:tags r:id="rId10"/>
              </p:custDataLst>
            </p:nvPr>
          </p:nvSpPr>
          <p:spPr>
            <a:xfrm>
              <a:off x="3736074" y="2074999"/>
              <a:ext cx="5103123" cy="452432"/>
            </a:xfrm>
            <a:prstGeom prst="rect">
              <a:avLst/>
            </a:prstGeom>
            <a:noFill/>
          </p:spPr>
          <p:txBody>
            <a:bodyPr wrap="square" rtlCol="0" anchor="ctr">
              <a:noAutofit/>
            </a:bodyPr>
            <a:lstStyle/>
            <a:p>
              <a:pPr>
                <a:lnSpc>
                  <a:spcPct val="130000"/>
                </a:lnSpc>
              </a:pPr>
              <a:r>
                <a:rPr lang="zh-CN" altLang="en-US" sz="3200" dirty="0">
                  <a:solidFill>
                    <a:schemeClr val="accent1">
                      <a:lumMod val="75000"/>
                    </a:schemeClr>
                  </a:solidFill>
                  <a:latin typeface="+mn-lt"/>
                  <a:ea typeface="+mn-ea"/>
                </a:rPr>
                <a:t>认识世界和改造世界相结合真理</a:t>
              </a:r>
            </a:p>
          </p:txBody>
        </p:sp>
      </p:grpSp>
      <p:pic>
        <p:nvPicPr>
          <p:cNvPr id="2" name="图片 1">
            <a:extLst>
              <a:ext uri="{FF2B5EF4-FFF2-40B4-BE49-F238E27FC236}">
                <a16:creationId xmlns:a16="http://schemas.microsoft.com/office/drawing/2014/main" xmlns="" id="{2C944DB9-C44E-40E8-AE01-E892162B540D}"/>
              </a:ext>
            </a:extLst>
          </p:cNvPr>
          <p:cNvPicPr>
            <a:picLocks noChangeAspect="1"/>
          </p:cNvPicPr>
          <p:nvPr/>
        </p:nvPicPr>
        <p:blipFill>
          <a:blip r:embed="rId13"/>
          <a:stretch>
            <a:fillRect/>
          </a:stretch>
        </p:blipFill>
        <p:spPr>
          <a:xfrm>
            <a:off x="2921001" y="4261078"/>
            <a:ext cx="5529551" cy="621846"/>
          </a:xfrm>
          <a:prstGeom prst="rect">
            <a:avLst/>
          </a:prstGeom>
        </p:spPr>
      </p:pic>
      <p:sp>
        <p:nvSpPr>
          <p:cNvPr id="4" name="矩形 3">
            <a:extLst>
              <a:ext uri="{FF2B5EF4-FFF2-40B4-BE49-F238E27FC236}">
                <a16:creationId xmlns:a16="http://schemas.microsoft.com/office/drawing/2014/main" xmlns="" id="{9B8ED7D4-DE20-4966-89BF-C07A01A0DDAF}"/>
              </a:ext>
            </a:extLst>
          </p:cNvPr>
          <p:cNvSpPr/>
          <p:nvPr/>
        </p:nvSpPr>
        <p:spPr>
          <a:xfrm>
            <a:off x="3581400" y="4347934"/>
            <a:ext cx="5067300" cy="523220"/>
          </a:xfrm>
          <a:prstGeom prst="rect">
            <a:avLst/>
          </a:prstGeom>
        </p:spPr>
        <p:txBody>
          <a:bodyPr wrap="square">
            <a:spAutoFit/>
          </a:bodyPr>
          <a:lstStyle/>
          <a:p>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一切从实际出发，实事求是</a:t>
            </a:r>
          </a:p>
        </p:txBody>
      </p:sp>
    </p:spTree>
    <p:custDataLst>
      <p:tags r:id="rId1"/>
    </p:custDataLst>
    <p:extLst>
      <p:ext uri="{BB962C8B-B14F-4D97-AF65-F5344CB8AC3E}">
        <p14:creationId xmlns:p14="http://schemas.microsoft.com/office/powerpoint/2010/main" val="102344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实践客体</a:t>
            </a:r>
          </a:p>
        </p:txBody>
      </p:sp>
      <p:sp>
        <p:nvSpPr>
          <p:cNvPr id="3" name="内容占位符 2"/>
          <p:cNvSpPr>
            <a:spLocks noGrp="1"/>
          </p:cNvSpPr>
          <p:nvPr>
            <p:ph sz="quarter" idx="13"/>
          </p:nvPr>
        </p:nvSpPr>
        <p:spPr>
          <a:xfrm>
            <a:off x="838200" y="1508760"/>
            <a:ext cx="10515600" cy="1566949"/>
          </a:xfrm>
        </p:spPr>
        <p:txBody>
          <a:bodyPr/>
          <a:lstStyle/>
          <a:p>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实践客体是指实践活动所指向的对象。</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注意：</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实践客体与客观存在的事物不完全等同，客观事物只有</a:t>
            </a: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在被纳入主体实践活动的范围之内，为主体实践活动所指向并与主体相互作用时</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才成为现实的实践客体。</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996021" y="3203719"/>
            <a:ext cx="4656633" cy="3331754"/>
          </a:xfrm>
          <a:prstGeom prst="rect">
            <a:avLst/>
          </a:prstGeom>
        </p:spPr>
      </p:pic>
      <p:pic>
        <p:nvPicPr>
          <p:cNvPr id="5" name="图片 4"/>
          <p:cNvPicPr>
            <a:picLocks noChangeAspect="1"/>
          </p:cNvPicPr>
          <p:nvPr/>
        </p:nvPicPr>
        <p:blipFill>
          <a:blip r:embed="rId3"/>
          <a:stretch>
            <a:fillRect/>
          </a:stretch>
        </p:blipFill>
        <p:spPr>
          <a:xfrm>
            <a:off x="5985164" y="3203718"/>
            <a:ext cx="5023602" cy="3401863"/>
          </a:xfrm>
          <a:prstGeom prst="rect">
            <a:avLst/>
          </a:prstGeom>
        </p:spPr>
      </p:pic>
    </p:spTree>
    <p:extLst>
      <p:ext uri="{BB962C8B-B14F-4D97-AF65-F5344CB8AC3E}">
        <p14:creationId xmlns:p14="http://schemas.microsoft.com/office/powerpoint/2010/main" val="147503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1</a:t>
            </a:r>
          </a:p>
        </p:txBody>
      </p:sp>
      <p:sp>
        <p:nvSpPr>
          <p:cNvPr id="3" name="标题 2"/>
          <p:cNvSpPr>
            <a:spLocks noGrp="1"/>
          </p:cNvSpPr>
          <p:nvPr>
            <p:ph type="title"/>
            <p:custDataLst>
              <p:tags r:id="rId3"/>
            </p:custDataLst>
          </p:nvPr>
        </p:nvSpPr>
        <p:spPr>
          <a:xfrm>
            <a:off x="3086100" y="1166962"/>
            <a:ext cx="9072148" cy="1330036"/>
          </a:xfrm>
        </p:spPr>
        <p:txBody>
          <a:bodyPr>
            <a:normAutofit fontScale="90000"/>
          </a:bodyPr>
          <a:lstStyle/>
          <a:p>
            <a:r>
              <a:rPr lang="zh-CN" altLang="en-US" sz="4800" dirty="0"/>
              <a:t>一切从实际出发是马克思主义认识论的根本要求</a:t>
            </a:r>
          </a:p>
        </p:txBody>
      </p:sp>
      <p:sp>
        <p:nvSpPr>
          <p:cNvPr id="4" name="文本占位符 3"/>
          <p:cNvSpPr>
            <a:spLocks noGrp="1"/>
          </p:cNvSpPr>
          <p:nvPr>
            <p:ph type="body" idx="1"/>
            <p:custDataLst>
              <p:tags r:id="rId4"/>
            </p:custDataLst>
          </p:nvPr>
        </p:nvSpPr>
        <p:spPr>
          <a:xfrm>
            <a:off x="3222577" y="3363646"/>
            <a:ext cx="8343900" cy="16441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马克思主义认识论揭示了人类认识的本质和发展的一般规律，为人类正确认识世界和改造世界指明了科学的道路，它是中国共产党思想路线的理论基础。</a:t>
            </a:r>
          </a:p>
        </p:txBody>
      </p:sp>
    </p:spTree>
    <p:custDataLst>
      <p:tags r:id="rId1"/>
    </p:custDataLst>
    <p:extLst>
      <p:ext uri="{BB962C8B-B14F-4D97-AF65-F5344CB8AC3E}">
        <p14:creationId xmlns:p14="http://schemas.microsoft.com/office/powerpoint/2010/main" val="132512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DC5295A-CB49-4F1D-8418-2278ADB4E10B}"/>
              </a:ext>
            </a:extLst>
          </p:cNvPr>
          <p:cNvSpPr>
            <a:spLocks noGrp="1"/>
          </p:cNvSpPr>
          <p:nvPr>
            <p:ph type="title"/>
          </p:nvPr>
        </p:nvSpPr>
        <p:spPr>
          <a:xfrm>
            <a:off x="1063900" y="251673"/>
            <a:ext cx="10364451" cy="1596177"/>
          </a:xfrm>
        </p:spPr>
        <p:txBody>
          <a:bodyPr/>
          <a:lstStyle/>
          <a:p>
            <a:r>
              <a:rPr lang="zh-CN" altLang="en-US" dirty="0"/>
              <a:t>一切从实际出发是马克思主义认识论的根本要求</a:t>
            </a:r>
          </a:p>
        </p:txBody>
      </p:sp>
      <p:sp>
        <p:nvSpPr>
          <p:cNvPr id="3" name="内容占位符 2">
            <a:extLst>
              <a:ext uri="{FF2B5EF4-FFF2-40B4-BE49-F238E27FC236}">
                <a16:creationId xmlns:a16="http://schemas.microsoft.com/office/drawing/2014/main" xmlns="" id="{C503C21C-6687-4355-B04A-42C6DB353388}"/>
              </a:ext>
            </a:extLst>
          </p:cNvPr>
          <p:cNvSpPr>
            <a:spLocks noGrp="1"/>
          </p:cNvSpPr>
          <p:nvPr>
            <p:ph sz="quarter" idx="13"/>
          </p:nvPr>
        </p:nvSpPr>
        <p:spPr>
          <a:xfrm>
            <a:off x="0" y="1508760"/>
            <a:ext cx="8051800" cy="5349239"/>
          </a:xfrm>
        </p:spPr>
        <p:txBody>
          <a:bodyPr>
            <a:no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一切从实际出发，就是要把客观存在的事物作为观察和处理问题的根本出发点，这是马克思主义认识论的根本要求和具体体现。</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从实际出发，就是要从变化发展着的客观实际出发，从特定的社会历史条件出发，按照客观世界的本来面目认识世界而不附加任何外来的主观成分。</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从根本上说，就是要从客观事物存在和发展的规律出发，在实践中按照客观规律办事。</a:t>
            </a:r>
          </a:p>
        </p:txBody>
      </p:sp>
      <p:pic>
        <p:nvPicPr>
          <p:cNvPr id="5" name="图片 4">
            <a:extLst>
              <a:ext uri="{FF2B5EF4-FFF2-40B4-BE49-F238E27FC236}">
                <a16:creationId xmlns:a16="http://schemas.microsoft.com/office/drawing/2014/main" xmlns="" id="{9CA478FC-62D0-4D95-A5B0-C161EB9F4872}"/>
              </a:ext>
            </a:extLst>
          </p:cNvPr>
          <p:cNvPicPr>
            <a:picLocks noChangeAspect="1"/>
          </p:cNvPicPr>
          <p:nvPr/>
        </p:nvPicPr>
        <p:blipFill>
          <a:blip r:embed="rId2"/>
          <a:stretch>
            <a:fillRect/>
          </a:stretch>
        </p:blipFill>
        <p:spPr>
          <a:xfrm>
            <a:off x="8461375" y="1847850"/>
            <a:ext cx="3397690" cy="4271596"/>
          </a:xfrm>
          <a:prstGeom prst="rect">
            <a:avLst/>
          </a:prstGeom>
        </p:spPr>
      </p:pic>
    </p:spTree>
    <p:extLst>
      <p:ext uri="{BB962C8B-B14F-4D97-AF65-F5344CB8AC3E}">
        <p14:creationId xmlns:p14="http://schemas.microsoft.com/office/powerpoint/2010/main" val="13129477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C48E632-3D02-4EC3-95B8-0A75EC56BECE}"/>
              </a:ext>
            </a:extLst>
          </p:cNvPr>
          <p:cNvSpPr>
            <a:spLocks noGrp="1"/>
          </p:cNvSpPr>
          <p:nvPr>
            <p:ph type="title"/>
          </p:nvPr>
        </p:nvSpPr>
        <p:spPr/>
        <p:txBody>
          <a:bodyPr/>
          <a:lstStyle/>
          <a:p>
            <a:r>
              <a:rPr lang="zh-CN" altLang="en-US" dirty="0"/>
              <a:t>一切从实际出发是马克思主义认识论的根本要求</a:t>
            </a:r>
          </a:p>
        </p:txBody>
      </p:sp>
      <p:sp>
        <p:nvSpPr>
          <p:cNvPr id="3" name="内容占位符 2">
            <a:extLst>
              <a:ext uri="{FF2B5EF4-FFF2-40B4-BE49-F238E27FC236}">
                <a16:creationId xmlns:a16="http://schemas.microsoft.com/office/drawing/2014/main" xmlns="" id="{094BAB58-25BA-4931-A045-9E6ED1D71A5A}"/>
              </a:ext>
            </a:extLst>
          </p:cNvPr>
          <p:cNvSpPr>
            <a:spLocks noGrp="1"/>
          </p:cNvSpPr>
          <p:nvPr>
            <p:ph sz="quarter" idx="13"/>
          </p:nvPr>
        </p:nvSpPr>
        <p:spPr>
          <a:xfrm>
            <a:off x="701722" y="2095614"/>
            <a:ext cx="4015154" cy="1336040"/>
          </a:xfrm>
        </p:spPr>
        <p:txBody>
          <a:bodyPr>
            <a:noAutofit/>
          </a:bodyPr>
          <a:lstStyle/>
          <a:p>
            <a:pPr>
              <a:lnSpc>
                <a:spcPct val="150000"/>
              </a:lnSpc>
            </a:pPr>
            <a:r>
              <a:rPr lang="zh-CN" altLang="en-US" sz="2400" dirty="0">
                <a:latin typeface="微软雅黑" panose="020B0503020204020204" pitchFamily="34" charset="-122"/>
                <a:ea typeface="微软雅黑" panose="020B0503020204020204" pitchFamily="34" charset="-122"/>
              </a:rPr>
              <a:t>从实际出发，关键是要注重事实，从事实出发。</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恩格斯曾经把从事实出发看作唯物主义思想路线的根本点，并以此与从观念出发的唯心主义思想路线相对立。</a:t>
            </a:r>
          </a:p>
        </p:txBody>
      </p:sp>
      <p:pic>
        <p:nvPicPr>
          <p:cNvPr id="4" name="图片 3">
            <a:extLst>
              <a:ext uri="{FF2B5EF4-FFF2-40B4-BE49-F238E27FC236}">
                <a16:creationId xmlns:a16="http://schemas.microsoft.com/office/drawing/2014/main" xmlns="" id="{06876726-DD76-4E3C-AD08-14DA30FDF0AC}"/>
              </a:ext>
            </a:extLst>
          </p:cNvPr>
          <p:cNvPicPr>
            <a:picLocks noChangeAspect="1"/>
          </p:cNvPicPr>
          <p:nvPr/>
        </p:nvPicPr>
        <p:blipFill>
          <a:blip r:embed="rId2"/>
          <a:stretch>
            <a:fillRect/>
          </a:stretch>
        </p:blipFill>
        <p:spPr>
          <a:xfrm>
            <a:off x="5064369" y="1796954"/>
            <a:ext cx="7127631" cy="3652911"/>
          </a:xfrm>
          <a:prstGeom prst="rect">
            <a:avLst/>
          </a:prstGeom>
        </p:spPr>
      </p:pic>
    </p:spTree>
    <p:extLst>
      <p:ext uri="{BB962C8B-B14F-4D97-AF65-F5344CB8AC3E}">
        <p14:creationId xmlns:p14="http://schemas.microsoft.com/office/powerpoint/2010/main" val="22265077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2</a:t>
            </a:r>
          </a:p>
        </p:txBody>
      </p:sp>
      <p:sp>
        <p:nvSpPr>
          <p:cNvPr id="3" name="标题 2"/>
          <p:cNvSpPr>
            <a:spLocks noGrp="1"/>
          </p:cNvSpPr>
          <p:nvPr>
            <p:ph type="title"/>
            <p:custDataLst>
              <p:tags r:id="rId3"/>
            </p:custDataLst>
          </p:nvPr>
        </p:nvSpPr>
        <p:spPr>
          <a:xfrm>
            <a:off x="2616200" y="2763983"/>
            <a:ext cx="9575800" cy="1330036"/>
          </a:xfrm>
        </p:spPr>
        <p:txBody>
          <a:bodyPr>
            <a:normAutofit fontScale="90000"/>
          </a:bodyPr>
          <a:lstStyle/>
          <a:p>
            <a:r>
              <a:rPr lang="zh-CN" altLang="en-US" sz="4800" dirty="0"/>
              <a:t>实事求是是中国共产党思想路线的核心</a:t>
            </a:r>
          </a:p>
        </p:txBody>
      </p:sp>
      <p:sp>
        <p:nvSpPr>
          <p:cNvPr id="4" name="文本占位符 3"/>
          <p:cNvSpPr>
            <a:spLocks noGrp="1"/>
          </p:cNvSpPr>
          <p:nvPr>
            <p:ph type="body" idx="1"/>
            <p:custDataLst>
              <p:tags r:id="rId4"/>
            </p:custDataLst>
          </p:nvPr>
        </p:nvSpPr>
        <p:spPr>
          <a:xfrm>
            <a:off x="3086100" y="4362994"/>
            <a:ext cx="8343900" cy="16441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思想路线就是人们在实践活动中用以指导行动的基本原则和方法，是一定的世界观和方法论在实际工作中的运用和贯彻。</a:t>
            </a:r>
          </a:p>
        </p:txBody>
      </p:sp>
    </p:spTree>
    <p:custDataLst>
      <p:tags r:id="rId1"/>
    </p:custDataLst>
    <p:extLst>
      <p:ext uri="{BB962C8B-B14F-4D97-AF65-F5344CB8AC3E}">
        <p14:creationId xmlns:p14="http://schemas.microsoft.com/office/powerpoint/2010/main" val="337977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9AB509C-9ED0-4964-B72A-9DD287C6463E}"/>
              </a:ext>
            </a:extLst>
          </p:cNvPr>
          <p:cNvSpPr>
            <a:spLocks noGrp="1"/>
          </p:cNvSpPr>
          <p:nvPr>
            <p:ph type="title"/>
          </p:nvPr>
        </p:nvSpPr>
        <p:spPr>
          <a:xfrm>
            <a:off x="1009310" y="0"/>
            <a:ext cx="10364451" cy="1596177"/>
          </a:xfrm>
        </p:spPr>
        <p:txBody>
          <a:bodyPr/>
          <a:lstStyle/>
          <a:p>
            <a:r>
              <a:rPr lang="zh-CN" altLang="en-US" dirty="0"/>
              <a:t>实事求是是中国共产党思想路线的核心</a:t>
            </a:r>
          </a:p>
        </p:txBody>
      </p:sp>
      <p:sp>
        <p:nvSpPr>
          <p:cNvPr id="3" name="内容占位符 2">
            <a:extLst>
              <a:ext uri="{FF2B5EF4-FFF2-40B4-BE49-F238E27FC236}">
                <a16:creationId xmlns:a16="http://schemas.microsoft.com/office/drawing/2014/main" xmlns="" id="{7B3C15AD-CDB6-4C71-8E97-6AEF5C05CCC9}"/>
              </a:ext>
            </a:extLst>
          </p:cNvPr>
          <p:cNvSpPr>
            <a:spLocks noGrp="1"/>
          </p:cNvSpPr>
          <p:nvPr>
            <p:ph sz="quarter" idx="13"/>
          </p:nvPr>
        </p:nvSpPr>
        <p:spPr>
          <a:xfrm>
            <a:off x="838199" y="1508760"/>
            <a:ext cx="6153443" cy="4610686"/>
          </a:xfrm>
        </p:spPr>
        <p:txBody>
          <a:bodyPr>
            <a:norm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中国共产党在领导人民进行革命、建设、改革的长期实践中，逐步形成和确立了一条正确的思想路线，其基本内涵是：</a:t>
            </a:r>
            <a:r>
              <a:rPr lang="zh-CN" altLang="en-US" sz="2400" dirty="0">
                <a:solidFill>
                  <a:srgbClr val="FF0000"/>
                </a:solidFill>
                <a:latin typeface="微软雅黑" panose="020B0503020204020204" pitchFamily="34" charset="-122"/>
                <a:ea typeface="微软雅黑" panose="020B0503020204020204" pitchFamily="34" charset="-122"/>
              </a:rPr>
              <a:t>一切从实际出发，理论联系实际，实事求是，在实践中检验和发展真理。</a:t>
            </a:r>
            <a:r>
              <a:rPr lang="zh-CN" altLang="en-US" sz="2400" dirty="0">
                <a:latin typeface="微软雅黑" panose="020B0503020204020204" pitchFamily="34" charset="-122"/>
                <a:ea typeface="微软雅黑" panose="020B0503020204020204" pitchFamily="34" charset="-122"/>
              </a:rPr>
              <a:t>这条思想路线是中国共产党对马克思主义理论发展作出的重大贡献，其核心是实事求是。</a:t>
            </a:r>
          </a:p>
        </p:txBody>
      </p:sp>
      <p:pic>
        <p:nvPicPr>
          <p:cNvPr id="4" name="图片 3">
            <a:extLst>
              <a:ext uri="{FF2B5EF4-FFF2-40B4-BE49-F238E27FC236}">
                <a16:creationId xmlns:a16="http://schemas.microsoft.com/office/drawing/2014/main" xmlns="" id="{3E3952D6-51DE-411D-9CC5-E19336D467E7}"/>
              </a:ext>
            </a:extLst>
          </p:cNvPr>
          <p:cNvPicPr>
            <a:picLocks noChangeAspect="1"/>
          </p:cNvPicPr>
          <p:nvPr/>
        </p:nvPicPr>
        <p:blipFill>
          <a:blip r:embed="rId2"/>
          <a:stretch>
            <a:fillRect/>
          </a:stretch>
        </p:blipFill>
        <p:spPr>
          <a:xfrm>
            <a:off x="7913935" y="1508760"/>
            <a:ext cx="3941118" cy="4927600"/>
          </a:xfrm>
          <a:prstGeom prst="rect">
            <a:avLst/>
          </a:prstGeom>
        </p:spPr>
      </p:pic>
    </p:spTree>
    <p:extLst>
      <p:ext uri="{BB962C8B-B14F-4D97-AF65-F5344CB8AC3E}">
        <p14:creationId xmlns:p14="http://schemas.microsoft.com/office/powerpoint/2010/main" val="38283238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CC15C95-7950-442B-964C-021B77F9C727}"/>
              </a:ext>
            </a:extLst>
          </p:cNvPr>
          <p:cNvSpPr>
            <a:spLocks noGrp="1"/>
          </p:cNvSpPr>
          <p:nvPr>
            <p:ph type="title"/>
          </p:nvPr>
        </p:nvSpPr>
        <p:spPr>
          <a:xfrm>
            <a:off x="995662" y="127198"/>
            <a:ext cx="10364451" cy="1596177"/>
          </a:xfrm>
        </p:spPr>
        <p:txBody>
          <a:bodyPr/>
          <a:lstStyle/>
          <a:p>
            <a:r>
              <a:rPr lang="zh-CN" altLang="en-US" dirty="0"/>
              <a:t>实事求是是中国共产党思想路线的核心</a:t>
            </a:r>
          </a:p>
        </p:txBody>
      </p:sp>
      <p:sp>
        <p:nvSpPr>
          <p:cNvPr id="3" name="内容占位符 2">
            <a:extLst>
              <a:ext uri="{FF2B5EF4-FFF2-40B4-BE49-F238E27FC236}">
                <a16:creationId xmlns:a16="http://schemas.microsoft.com/office/drawing/2014/main" xmlns="" id="{912AD476-F04F-47C1-A33E-6ED73EF7E513}"/>
              </a:ext>
            </a:extLst>
          </p:cNvPr>
          <p:cNvSpPr>
            <a:spLocks noGrp="1"/>
          </p:cNvSpPr>
          <p:nvPr>
            <p:ph sz="quarter" idx="13"/>
          </p:nvPr>
        </p:nvSpPr>
        <p:spPr>
          <a:xfrm>
            <a:off x="838199" y="1508760"/>
            <a:ext cx="6505135" cy="4984115"/>
          </a:xfrm>
        </p:spPr>
        <p:txBody>
          <a:bodyPr>
            <a:normAutofit lnSpcReduction="10000"/>
          </a:bodyPr>
          <a:lstStyle/>
          <a:p>
            <a:pPr>
              <a:lnSpc>
                <a:spcPct val="150000"/>
              </a:lnSpc>
            </a:pPr>
            <a:r>
              <a:rPr lang="zh-CN" altLang="en-US" dirty="0"/>
              <a:t> </a:t>
            </a:r>
            <a:r>
              <a:rPr lang="zh-CN" altLang="en-US" sz="2400" dirty="0">
                <a:latin typeface="微软雅黑" panose="020B0503020204020204" pitchFamily="34" charset="-122"/>
                <a:ea typeface="微软雅黑" panose="020B0503020204020204" pitchFamily="34" charset="-122"/>
              </a:rPr>
              <a:t>“实事”就是客观存在着的一切事物，“是”就是客观事物的内部联系，即规律性，“求”就是我们去研究。</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即从客观存在着的“实事”中找到事物运动发展的规律，把事物的客观之“理”转化为人的认识之“理”，即真理。毛泽东的这一论断深刻揭示了实事求是的科学内涵，鲜明地体现了辩证唯物主义的能动反映论与机械唯物主义的直观反映论的根本区别。</a:t>
            </a:r>
          </a:p>
        </p:txBody>
      </p:sp>
      <p:pic>
        <p:nvPicPr>
          <p:cNvPr id="4" name="图片 3">
            <a:extLst>
              <a:ext uri="{FF2B5EF4-FFF2-40B4-BE49-F238E27FC236}">
                <a16:creationId xmlns:a16="http://schemas.microsoft.com/office/drawing/2014/main" xmlns="" id="{08E86C7A-C958-49A1-9140-C826B24A8717}"/>
              </a:ext>
            </a:extLst>
          </p:cNvPr>
          <p:cNvPicPr>
            <a:picLocks noChangeAspect="1"/>
          </p:cNvPicPr>
          <p:nvPr/>
        </p:nvPicPr>
        <p:blipFill>
          <a:blip r:embed="rId2"/>
          <a:stretch>
            <a:fillRect/>
          </a:stretch>
        </p:blipFill>
        <p:spPr>
          <a:xfrm>
            <a:off x="8037682" y="2211486"/>
            <a:ext cx="2962913" cy="3578662"/>
          </a:xfrm>
          <a:prstGeom prst="rect">
            <a:avLst/>
          </a:prstGeom>
        </p:spPr>
      </p:pic>
    </p:spTree>
    <p:extLst>
      <p:ext uri="{BB962C8B-B14F-4D97-AF65-F5344CB8AC3E}">
        <p14:creationId xmlns:p14="http://schemas.microsoft.com/office/powerpoint/2010/main" val="16088103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custDataLst>
              <p:tags r:id="rId2"/>
            </p:custDataLst>
          </p:nvPr>
        </p:nvSpPr>
        <p:spPr>
          <a:xfrm>
            <a:off x="2695958" y="714493"/>
            <a:ext cx="6800083" cy="1011969"/>
          </a:xfrm>
          <a:prstGeom prst="roundRect">
            <a:avLst>
              <a:gd name="adj" fmla="val 5000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4000" dirty="0">
                <a:latin typeface="+mj-lt"/>
                <a:ea typeface="+mj-ea"/>
                <a:cs typeface="+mj-cs"/>
              </a:rPr>
              <a:t>第三节认识世界和改造世界</a:t>
            </a:r>
            <a:endParaRPr lang="en-US" altLang="zh-CN" sz="4000" dirty="0">
              <a:latin typeface="+mj-lt"/>
              <a:ea typeface="+mj-ea"/>
              <a:cs typeface="+mj-cs"/>
            </a:endParaRPr>
          </a:p>
        </p:txBody>
      </p:sp>
      <p:grpSp>
        <p:nvGrpSpPr>
          <p:cNvPr id="13" name="组合 12"/>
          <p:cNvGrpSpPr/>
          <p:nvPr>
            <p:custDataLst>
              <p:tags r:id="rId3"/>
            </p:custDataLst>
          </p:nvPr>
        </p:nvGrpSpPr>
        <p:grpSpPr>
          <a:xfrm>
            <a:off x="2921001" y="3211052"/>
            <a:ext cx="6667136" cy="621846"/>
            <a:chOff x="3352804" y="1960350"/>
            <a:chExt cx="5486393" cy="570962"/>
          </a:xfrm>
        </p:grpSpPr>
        <p:cxnSp>
          <p:nvCxnSpPr>
            <p:cNvPr id="14" name="直接连接符 13"/>
            <p:cNvCxnSpPr/>
            <p:nvPr>
              <p:custDataLst>
                <p:tags r:id="rId4"/>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5"/>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6"/>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8"/>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9"/>
              </p:custDataLst>
            </p:nvPr>
          </p:nvSpPr>
          <p:spPr>
            <a:xfrm>
              <a:off x="3352804" y="2139215"/>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23" name="文本框 22"/>
            <p:cNvSpPr txBox="1"/>
            <p:nvPr>
              <p:custDataLst>
                <p:tags r:id="rId10"/>
              </p:custDataLst>
            </p:nvPr>
          </p:nvSpPr>
          <p:spPr>
            <a:xfrm>
              <a:off x="3736074" y="2074999"/>
              <a:ext cx="5103123" cy="452432"/>
            </a:xfrm>
            <a:prstGeom prst="rect">
              <a:avLst/>
            </a:prstGeom>
            <a:noFill/>
          </p:spPr>
          <p:txBody>
            <a:bodyPr wrap="square" rtlCol="0" anchor="ctr">
              <a:noAutofit/>
            </a:bodyPr>
            <a:lstStyle/>
            <a:p>
              <a:pPr>
                <a:lnSpc>
                  <a:spcPct val="130000"/>
                </a:lnSpc>
              </a:pPr>
              <a:r>
                <a:rPr lang="zh-CN" altLang="en-US" sz="3200" dirty="0">
                  <a:solidFill>
                    <a:schemeClr val="accent1">
                      <a:lumMod val="75000"/>
                    </a:schemeClr>
                  </a:solidFill>
                  <a:latin typeface="+mn-lt"/>
                  <a:ea typeface="+mn-ea"/>
                </a:rPr>
                <a:t>认识世界和改造世界相结合真理</a:t>
              </a:r>
            </a:p>
          </p:txBody>
        </p:sp>
      </p:grpSp>
      <p:pic>
        <p:nvPicPr>
          <p:cNvPr id="2" name="图片 1">
            <a:extLst>
              <a:ext uri="{FF2B5EF4-FFF2-40B4-BE49-F238E27FC236}">
                <a16:creationId xmlns:a16="http://schemas.microsoft.com/office/drawing/2014/main" xmlns="" id="{2C944DB9-C44E-40E8-AE01-E892162B540D}"/>
              </a:ext>
            </a:extLst>
          </p:cNvPr>
          <p:cNvPicPr>
            <a:picLocks noChangeAspect="1"/>
          </p:cNvPicPr>
          <p:nvPr/>
        </p:nvPicPr>
        <p:blipFill>
          <a:blip r:embed="rId13"/>
          <a:stretch>
            <a:fillRect/>
          </a:stretch>
        </p:blipFill>
        <p:spPr>
          <a:xfrm>
            <a:off x="2921001" y="4261078"/>
            <a:ext cx="5529551" cy="621846"/>
          </a:xfrm>
          <a:prstGeom prst="rect">
            <a:avLst/>
          </a:prstGeom>
        </p:spPr>
      </p:pic>
      <p:sp>
        <p:nvSpPr>
          <p:cNvPr id="4" name="矩形 3">
            <a:extLst>
              <a:ext uri="{FF2B5EF4-FFF2-40B4-BE49-F238E27FC236}">
                <a16:creationId xmlns:a16="http://schemas.microsoft.com/office/drawing/2014/main" xmlns="" id="{9B8ED7D4-DE20-4966-89BF-C07A01A0DDAF}"/>
              </a:ext>
            </a:extLst>
          </p:cNvPr>
          <p:cNvSpPr/>
          <p:nvPr/>
        </p:nvSpPr>
        <p:spPr>
          <a:xfrm>
            <a:off x="3581400" y="4347934"/>
            <a:ext cx="5067300" cy="523220"/>
          </a:xfrm>
          <a:prstGeom prst="rect">
            <a:avLst/>
          </a:prstGeom>
        </p:spPr>
        <p:txBody>
          <a:bodyPr wrap="square">
            <a:spAutoFit/>
          </a:bodyPr>
          <a:lstStyle/>
          <a:p>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一切从实际出发，实事求是</a:t>
            </a:r>
          </a:p>
        </p:txBody>
      </p:sp>
      <p:pic>
        <p:nvPicPr>
          <p:cNvPr id="5" name="图片 4">
            <a:extLst>
              <a:ext uri="{FF2B5EF4-FFF2-40B4-BE49-F238E27FC236}">
                <a16:creationId xmlns:a16="http://schemas.microsoft.com/office/drawing/2014/main" xmlns="" id="{31C40860-4C5A-40CD-B32C-F1498B5B2D76}"/>
              </a:ext>
            </a:extLst>
          </p:cNvPr>
          <p:cNvPicPr>
            <a:picLocks noChangeAspect="1"/>
          </p:cNvPicPr>
          <p:nvPr/>
        </p:nvPicPr>
        <p:blipFill>
          <a:blip r:embed="rId14"/>
          <a:stretch>
            <a:fillRect/>
          </a:stretch>
        </p:blipFill>
        <p:spPr>
          <a:xfrm>
            <a:off x="2921001" y="5188346"/>
            <a:ext cx="5529551" cy="615749"/>
          </a:xfrm>
          <a:prstGeom prst="rect">
            <a:avLst/>
          </a:prstGeom>
        </p:spPr>
      </p:pic>
      <p:sp>
        <p:nvSpPr>
          <p:cNvPr id="6" name="矩形 5">
            <a:extLst>
              <a:ext uri="{FF2B5EF4-FFF2-40B4-BE49-F238E27FC236}">
                <a16:creationId xmlns:a16="http://schemas.microsoft.com/office/drawing/2014/main" xmlns="" id="{C216DDEB-FE75-48D0-8F45-BDFBABE4A742}"/>
              </a:ext>
            </a:extLst>
          </p:cNvPr>
          <p:cNvSpPr/>
          <p:nvPr/>
        </p:nvSpPr>
        <p:spPr>
          <a:xfrm>
            <a:off x="3314731" y="5286644"/>
            <a:ext cx="6553170" cy="523220"/>
          </a:xfrm>
          <a:prstGeom prst="rect">
            <a:avLst/>
          </a:prstGeom>
        </p:spPr>
        <p:txBody>
          <a:bodyPr wrap="square">
            <a:spAutoFit/>
          </a:bodyPr>
          <a:lstStyle/>
          <a:p>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实现理论创新和实践创新的良性互动</a:t>
            </a:r>
          </a:p>
        </p:txBody>
      </p:sp>
    </p:spTree>
    <p:custDataLst>
      <p:tags r:id="rId1"/>
    </p:custDataLst>
    <p:extLst>
      <p:ext uri="{BB962C8B-B14F-4D97-AF65-F5344CB8AC3E}">
        <p14:creationId xmlns:p14="http://schemas.microsoft.com/office/powerpoint/2010/main" val="324380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939800" y="2540000"/>
            <a:ext cx="1989552" cy="2467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1</a:t>
            </a:r>
          </a:p>
        </p:txBody>
      </p:sp>
      <p:sp>
        <p:nvSpPr>
          <p:cNvPr id="3" name="标题 2"/>
          <p:cNvSpPr>
            <a:spLocks noGrp="1"/>
          </p:cNvSpPr>
          <p:nvPr>
            <p:ph type="title"/>
            <p:custDataLst>
              <p:tags r:id="rId3"/>
            </p:custDataLst>
          </p:nvPr>
        </p:nvSpPr>
        <p:spPr>
          <a:xfrm>
            <a:off x="1866900" y="2763983"/>
            <a:ext cx="10325100" cy="1330036"/>
          </a:xfrm>
        </p:spPr>
        <p:txBody>
          <a:bodyPr>
            <a:normAutofit fontScale="90000"/>
          </a:bodyPr>
          <a:lstStyle/>
          <a:p>
            <a:r>
              <a:rPr lang="zh-CN" altLang="en-US" sz="4800" dirty="0"/>
              <a:t>实践创新为理论创新提供不竭的动力源泉</a:t>
            </a:r>
          </a:p>
        </p:txBody>
      </p:sp>
      <p:sp>
        <p:nvSpPr>
          <p:cNvPr id="4" name="文本占位符 3"/>
          <p:cNvSpPr>
            <a:spLocks noGrp="1"/>
          </p:cNvSpPr>
          <p:nvPr>
            <p:ph type="body" idx="1"/>
            <p:custDataLst>
              <p:tags r:id="rId4"/>
            </p:custDataLst>
          </p:nvPr>
        </p:nvSpPr>
        <p:spPr>
          <a:xfrm>
            <a:off x="3086100" y="4362994"/>
            <a:ext cx="8343900" cy="16441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人类认识世界和改造世界的过程，是一个包含着创新的发展过程。</a:t>
            </a:r>
          </a:p>
        </p:txBody>
      </p:sp>
    </p:spTree>
    <p:custDataLst>
      <p:tags r:id="rId1"/>
    </p:custDataLst>
    <p:extLst>
      <p:ext uri="{BB962C8B-B14F-4D97-AF65-F5344CB8AC3E}">
        <p14:creationId xmlns:p14="http://schemas.microsoft.com/office/powerpoint/2010/main" val="278191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E31781B-6A1C-4B31-9574-240711B7205A}"/>
              </a:ext>
            </a:extLst>
          </p:cNvPr>
          <p:cNvSpPr>
            <a:spLocks noGrp="1"/>
          </p:cNvSpPr>
          <p:nvPr>
            <p:ph type="title"/>
          </p:nvPr>
        </p:nvSpPr>
        <p:spPr>
          <a:xfrm>
            <a:off x="703385" y="211015"/>
            <a:ext cx="10650415" cy="1099625"/>
          </a:xfrm>
        </p:spPr>
        <p:txBody>
          <a:bodyPr/>
          <a:lstStyle/>
          <a:p>
            <a:r>
              <a:rPr lang="zh-CN" altLang="en-US" dirty="0"/>
              <a:t>实践创新为理论创新提供不竭的动力源泉</a:t>
            </a:r>
          </a:p>
        </p:txBody>
      </p:sp>
      <p:sp>
        <p:nvSpPr>
          <p:cNvPr id="3" name="内容占位符 2">
            <a:extLst>
              <a:ext uri="{FF2B5EF4-FFF2-40B4-BE49-F238E27FC236}">
                <a16:creationId xmlns:a16="http://schemas.microsoft.com/office/drawing/2014/main" xmlns="" id="{20F9F681-87FD-4CB8-8438-C1E60E53E21C}"/>
              </a:ext>
            </a:extLst>
          </p:cNvPr>
          <p:cNvSpPr>
            <a:spLocks noGrp="1"/>
          </p:cNvSpPr>
          <p:nvPr>
            <p:ph sz="quarter" idx="13"/>
          </p:nvPr>
        </p:nvSpPr>
        <p:spPr>
          <a:xfrm>
            <a:off x="190501" y="1121458"/>
            <a:ext cx="8124066" cy="4829175"/>
          </a:xfrm>
        </p:spPr>
        <p:txBody>
          <a:bodyPr>
            <a:noAutofit/>
          </a:bodyPr>
          <a:lstStyle/>
          <a:p>
            <a:pPr>
              <a:lnSpc>
                <a:spcPct val="150000"/>
              </a:lnSpc>
            </a:pPr>
            <a:r>
              <a:rPr lang="zh-CN" altLang="en-US" sz="2400" dirty="0">
                <a:latin typeface="微软雅黑" panose="020B0503020204020204" pitchFamily="34" charset="-122"/>
                <a:ea typeface="微软雅黑" panose="020B0503020204020204" pitchFamily="34" charset="-122"/>
              </a:rPr>
              <a:t>创新就是破除与客观事物进程不相符合的旧观念、旧理论、旧模式、旧做法，在继承历史发展成果的基础上，发现和运用事物的新联系、新属性、新规律，更有效地进行认识世界和改造世界的活动。</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创新是社会发展的不竭动力，人类发展进步的历史就是不断创新的历史。</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人类的创新活动具有丰富的内容和表现，包含着知识创新、制度创新、科技创新、文化创新等各方面创新。归结起来讲，主要是理论创新和实践创新两个基本方面，它们集中体现了人类在认识世界和改造世界中的创新活动。</a:t>
            </a:r>
          </a:p>
        </p:txBody>
      </p:sp>
      <p:pic>
        <p:nvPicPr>
          <p:cNvPr id="4" name="图片 3">
            <a:extLst>
              <a:ext uri="{FF2B5EF4-FFF2-40B4-BE49-F238E27FC236}">
                <a16:creationId xmlns:a16="http://schemas.microsoft.com/office/drawing/2014/main" xmlns="" id="{A4174778-AF7B-456C-8EFC-57B5961B09C0}"/>
              </a:ext>
            </a:extLst>
          </p:cNvPr>
          <p:cNvPicPr>
            <a:picLocks noChangeAspect="1"/>
          </p:cNvPicPr>
          <p:nvPr/>
        </p:nvPicPr>
        <p:blipFill>
          <a:blip r:embed="rId2"/>
          <a:stretch>
            <a:fillRect/>
          </a:stretch>
        </p:blipFill>
        <p:spPr>
          <a:xfrm>
            <a:off x="8314566" y="1663700"/>
            <a:ext cx="3686934" cy="4829175"/>
          </a:xfrm>
          <a:prstGeom prst="rect">
            <a:avLst/>
          </a:prstGeom>
        </p:spPr>
      </p:pic>
    </p:spTree>
    <p:extLst>
      <p:ext uri="{BB962C8B-B14F-4D97-AF65-F5344CB8AC3E}">
        <p14:creationId xmlns:p14="http://schemas.microsoft.com/office/powerpoint/2010/main" val="26966744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C951DA-E0B5-49D8-BDF7-3150244B338E}"/>
              </a:ext>
            </a:extLst>
          </p:cNvPr>
          <p:cNvSpPr>
            <a:spLocks noGrp="1"/>
          </p:cNvSpPr>
          <p:nvPr>
            <p:ph type="title"/>
          </p:nvPr>
        </p:nvSpPr>
        <p:spPr/>
        <p:txBody>
          <a:bodyPr/>
          <a:lstStyle/>
          <a:p>
            <a:r>
              <a:rPr lang="zh-CN" altLang="en-US" dirty="0"/>
              <a:t>实践创新为理论创新提供不竭的动力源泉</a:t>
            </a:r>
          </a:p>
        </p:txBody>
      </p:sp>
      <p:sp>
        <p:nvSpPr>
          <p:cNvPr id="3" name="内容占位符 2">
            <a:extLst>
              <a:ext uri="{FF2B5EF4-FFF2-40B4-BE49-F238E27FC236}">
                <a16:creationId xmlns:a16="http://schemas.microsoft.com/office/drawing/2014/main" xmlns="" id="{311F6541-AC3C-4278-BB09-A96C874AF34F}"/>
              </a:ext>
            </a:extLst>
          </p:cNvPr>
          <p:cNvSpPr>
            <a:spLocks noGrp="1"/>
          </p:cNvSpPr>
          <p:nvPr>
            <p:ph sz="quarter" idx="13"/>
          </p:nvPr>
        </p:nvSpPr>
        <p:spPr>
          <a:xfrm>
            <a:off x="592541" y="1870198"/>
            <a:ext cx="10515600" cy="1967131"/>
          </a:xfrm>
        </p:spPr>
        <p:txBody>
          <a:bodyPr>
            <a:normAutofit/>
          </a:bodyPr>
          <a:lstStyle/>
          <a:p>
            <a:pPr>
              <a:lnSpc>
                <a:spcPct val="150000"/>
              </a:lnSpc>
            </a:pPr>
            <a:r>
              <a:rPr lang="zh-CN" altLang="en-US" sz="2400" dirty="0">
                <a:latin typeface="微软雅黑" panose="020B0503020204020204" pitchFamily="34" charset="-122"/>
                <a:ea typeface="微软雅黑" panose="020B0503020204020204" pitchFamily="34" charset="-122"/>
              </a:rPr>
              <a:t>在理论创新与实践创新的相互关系中，实践创新具有基础性的意义。</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理论创新应建立在实践创新的基础之上。理论创新不是空穴来风，不是主观任意，而是实践创新对理论的发展提出了与时俱进的新要求。</a:t>
            </a:r>
          </a:p>
        </p:txBody>
      </p:sp>
      <p:pic>
        <p:nvPicPr>
          <p:cNvPr id="4" name="图片 3">
            <a:extLst>
              <a:ext uri="{FF2B5EF4-FFF2-40B4-BE49-F238E27FC236}">
                <a16:creationId xmlns:a16="http://schemas.microsoft.com/office/drawing/2014/main" xmlns="" id="{D2818348-529B-46C5-B77C-B9856365467C}"/>
              </a:ext>
            </a:extLst>
          </p:cNvPr>
          <p:cNvPicPr>
            <a:picLocks noChangeAspect="1"/>
          </p:cNvPicPr>
          <p:nvPr/>
        </p:nvPicPr>
        <p:blipFill>
          <a:blip r:embed="rId2"/>
          <a:stretch>
            <a:fillRect/>
          </a:stretch>
        </p:blipFill>
        <p:spPr>
          <a:xfrm>
            <a:off x="5850341" y="3609975"/>
            <a:ext cx="6096000" cy="3248025"/>
          </a:xfrm>
          <a:prstGeom prst="rect">
            <a:avLst/>
          </a:prstGeom>
        </p:spPr>
      </p:pic>
    </p:spTree>
    <p:extLst>
      <p:ext uri="{BB962C8B-B14F-4D97-AF65-F5344CB8AC3E}">
        <p14:creationId xmlns:p14="http://schemas.microsoft.com/office/powerpoint/2010/main" val="366089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9349" y="0"/>
            <a:ext cx="10364451" cy="1596177"/>
          </a:xfrm>
        </p:spPr>
        <p:txBody>
          <a:bodyPr/>
          <a:lstStyle/>
          <a:p>
            <a:r>
              <a:rPr lang="zh-CN" altLang="en-US" dirty="0"/>
              <a:t>实践中介</a:t>
            </a:r>
          </a:p>
        </p:txBody>
      </p:sp>
      <p:sp>
        <p:nvSpPr>
          <p:cNvPr id="3" name="内容占位符 2"/>
          <p:cNvSpPr>
            <a:spLocks noGrp="1"/>
          </p:cNvSpPr>
          <p:nvPr>
            <p:ph sz="quarter" idx="13"/>
          </p:nvPr>
        </p:nvSpPr>
        <p:spPr>
          <a:xfrm>
            <a:off x="692727" y="1310640"/>
            <a:ext cx="10661073" cy="1862051"/>
          </a:xfrm>
        </p:spPr>
        <p:txBody>
          <a:bodyPr/>
          <a:lstStyle/>
          <a:p>
            <a:pPr indent="266700" algn="just">
              <a:lnSpc>
                <a:spcPct val="100000"/>
              </a:lnSpc>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实践中介是指各种形式的工具、手段以及运用、操作这些工具、手段的程序和方法。</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00000"/>
              </a:lnSpc>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实践的中介系统可分为两个子系统：一是作为人的肢体延长、感官延伸、体能放大的物质性工具系统</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二是语言符号工具系统。</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pP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92728" y="3394364"/>
            <a:ext cx="2779222" cy="2827191"/>
          </a:xfrm>
          <a:prstGeom prst="rect">
            <a:avLst/>
          </a:prstGeom>
        </p:spPr>
      </p:pic>
      <p:pic>
        <p:nvPicPr>
          <p:cNvPr id="6" name="图片 5"/>
          <p:cNvPicPr>
            <a:picLocks noChangeAspect="1"/>
          </p:cNvPicPr>
          <p:nvPr/>
        </p:nvPicPr>
        <p:blipFill>
          <a:blip r:embed="rId3"/>
          <a:stretch>
            <a:fillRect/>
          </a:stretch>
        </p:blipFill>
        <p:spPr>
          <a:xfrm>
            <a:off x="3471950" y="3394364"/>
            <a:ext cx="2624050" cy="2827191"/>
          </a:xfrm>
          <a:prstGeom prst="rect">
            <a:avLst/>
          </a:prstGeom>
        </p:spPr>
      </p:pic>
      <p:pic>
        <p:nvPicPr>
          <p:cNvPr id="7" name="图片 6"/>
          <p:cNvPicPr>
            <a:picLocks noChangeAspect="1"/>
          </p:cNvPicPr>
          <p:nvPr/>
        </p:nvPicPr>
        <p:blipFill>
          <a:blip r:embed="rId4"/>
          <a:stretch>
            <a:fillRect/>
          </a:stretch>
        </p:blipFill>
        <p:spPr>
          <a:xfrm>
            <a:off x="6096000" y="3394364"/>
            <a:ext cx="6096000" cy="2827191"/>
          </a:xfrm>
          <a:prstGeom prst="rect">
            <a:avLst/>
          </a:prstGeom>
        </p:spPr>
      </p:pic>
    </p:spTree>
    <p:extLst>
      <p:ext uri="{BB962C8B-B14F-4D97-AF65-F5344CB8AC3E}">
        <p14:creationId xmlns:p14="http://schemas.microsoft.com/office/powerpoint/2010/main" val="4893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73BF0A-5657-4EF3-83D8-71C9AD7E5065}"/>
              </a:ext>
            </a:extLst>
          </p:cNvPr>
          <p:cNvSpPr>
            <a:spLocks noGrp="1"/>
          </p:cNvSpPr>
          <p:nvPr>
            <p:ph type="title"/>
          </p:nvPr>
        </p:nvSpPr>
        <p:spPr/>
        <p:txBody>
          <a:bodyPr/>
          <a:lstStyle/>
          <a:p>
            <a:r>
              <a:rPr lang="zh-CN" altLang="en-US" dirty="0"/>
              <a:t>实践创新为理论创新提供不竭的动力源泉</a:t>
            </a:r>
          </a:p>
        </p:txBody>
      </p:sp>
      <p:sp>
        <p:nvSpPr>
          <p:cNvPr id="3" name="内容占位符 2">
            <a:extLst>
              <a:ext uri="{FF2B5EF4-FFF2-40B4-BE49-F238E27FC236}">
                <a16:creationId xmlns:a16="http://schemas.microsoft.com/office/drawing/2014/main" xmlns="" id="{AE16DDCC-9D9B-44D3-B7D8-88951DC17F1E}"/>
              </a:ext>
            </a:extLst>
          </p:cNvPr>
          <p:cNvSpPr>
            <a:spLocks noGrp="1"/>
          </p:cNvSpPr>
          <p:nvPr>
            <p:ph sz="quarter" idx="13"/>
          </p:nvPr>
        </p:nvSpPr>
        <p:spPr>
          <a:xfrm>
            <a:off x="838200" y="1665481"/>
            <a:ext cx="5030337" cy="1628140"/>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理论创新始于问题，因为问题是时代的声音，是实践过程中不断涌现的新矛盾。从理论发展史来看，世界上伟大的理论成果都是在回答和解决人与社会面临的重大问题中创造出来的。</a:t>
            </a:r>
          </a:p>
        </p:txBody>
      </p:sp>
      <p:pic>
        <p:nvPicPr>
          <p:cNvPr id="4" name="图片 3">
            <a:extLst>
              <a:ext uri="{FF2B5EF4-FFF2-40B4-BE49-F238E27FC236}">
                <a16:creationId xmlns:a16="http://schemas.microsoft.com/office/drawing/2014/main" xmlns="" id="{6ACD6AB7-EED1-40A6-BF77-95E33AF7EF7C}"/>
              </a:ext>
            </a:extLst>
          </p:cNvPr>
          <p:cNvPicPr>
            <a:picLocks noChangeAspect="1"/>
          </p:cNvPicPr>
          <p:nvPr/>
        </p:nvPicPr>
        <p:blipFill>
          <a:blip r:embed="rId2"/>
          <a:stretch>
            <a:fillRect/>
          </a:stretch>
        </p:blipFill>
        <p:spPr>
          <a:xfrm>
            <a:off x="6477000" y="3011530"/>
            <a:ext cx="5715000" cy="3810000"/>
          </a:xfrm>
          <a:prstGeom prst="rect">
            <a:avLst/>
          </a:prstGeom>
        </p:spPr>
      </p:pic>
    </p:spTree>
    <p:extLst>
      <p:ext uri="{BB962C8B-B14F-4D97-AF65-F5344CB8AC3E}">
        <p14:creationId xmlns:p14="http://schemas.microsoft.com/office/powerpoint/2010/main" val="28074348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965200" y="2496998"/>
            <a:ext cx="1964152"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2</a:t>
            </a:r>
          </a:p>
        </p:txBody>
      </p:sp>
      <p:sp>
        <p:nvSpPr>
          <p:cNvPr id="3" name="标题 2"/>
          <p:cNvSpPr>
            <a:spLocks noGrp="1"/>
          </p:cNvSpPr>
          <p:nvPr>
            <p:ph type="title"/>
            <p:custDataLst>
              <p:tags r:id="rId3"/>
            </p:custDataLst>
          </p:nvPr>
        </p:nvSpPr>
        <p:spPr>
          <a:xfrm>
            <a:off x="2070100" y="2763983"/>
            <a:ext cx="10248900" cy="1330036"/>
          </a:xfrm>
        </p:spPr>
        <p:txBody>
          <a:bodyPr>
            <a:normAutofit fontScale="90000"/>
          </a:bodyPr>
          <a:lstStyle/>
          <a:p>
            <a:r>
              <a:rPr lang="zh-CN" altLang="en-US" sz="4800" dirty="0"/>
              <a:t>理论创新为实践创新提供科学的行动指南</a:t>
            </a:r>
          </a:p>
        </p:txBody>
      </p:sp>
      <p:sp>
        <p:nvSpPr>
          <p:cNvPr id="4" name="文本占位符 3"/>
          <p:cNvSpPr>
            <a:spLocks noGrp="1"/>
          </p:cNvSpPr>
          <p:nvPr>
            <p:ph type="body" idx="1"/>
            <p:custDataLst>
              <p:tags r:id="rId4"/>
            </p:custDataLst>
          </p:nvPr>
        </p:nvSpPr>
        <p:spPr>
          <a:xfrm>
            <a:off x="3086100" y="4362994"/>
            <a:ext cx="8343900" cy="1644106"/>
          </a:xfrm>
        </p:spPr>
        <p:txBody>
          <a:bodyPr>
            <a:noAutofit/>
          </a:bodyPr>
          <a:lstStyle/>
          <a:p>
            <a:r>
              <a:rPr lang="zh-CN" altLang="en-US" sz="3200" dirty="0">
                <a:solidFill>
                  <a:schemeClr val="bg2">
                    <a:lumMod val="50000"/>
                  </a:schemeClr>
                </a:solidFill>
                <a:latin typeface="微软雅黑" panose="020B0503020204020204" pitchFamily="34" charset="-122"/>
                <a:ea typeface="微软雅黑" panose="020B0503020204020204" pitchFamily="34" charset="-122"/>
              </a:rPr>
              <a:t>理论创新不仅要以实践创新为基础，还要发挥科学的指导作用“反哺”实践。</a:t>
            </a:r>
          </a:p>
        </p:txBody>
      </p:sp>
    </p:spTree>
    <p:custDataLst>
      <p:tags r:id="rId1"/>
    </p:custDataLst>
    <p:extLst>
      <p:ext uri="{BB962C8B-B14F-4D97-AF65-F5344CB8AC3E}">
        <p14:creationId xmlns:p14="http://schemas.microsoft.com/office/powerpoint/2010/main" val="130300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2A8183A-9CCB-4B5E-9823-EA394F002D37}"/>
              </a:ext>
            </a:extLst>
          </p:cNvPr>
          <p:cNvSpPr>
            <a:spLocks noGrp="1"/>
          </p:cNvSpPr>
          <p:nvPr>
            <p:ph type="title"/>
          </p:nvPr>
        </p:nvSpPr>
        <p:spPr>
          <a:xfrm>
            <a:off x="913775" y="313899"/>
            <a:ext cx="10364451" cy="1900795"/>
          </a:xfrm>
        </p:spPr>
        <p:txBody>
          <a:bodyPr/>
          <a:lstStyle/>
          <a:p>
            <a:r>
              <a:rPr lang="zh-CN" altLang="en-US" dirty="0"/>
              <a:t>理论创新为实践创新提供科学的行动指南</a:t>
            </a:r>
          </a:p>
        </p:txBody>
      </p:sp>
      <p:sp>
        <p:nvSpPr>
          <p:cNvPr id="3" name="内容占位符 2">
            <a:extLst>
              <a:ext uri="{FF2B5EF4-FFF2-40B4-BE49-F238E27FC236}">
                <a16:creationId xmlns:a16="http://schemas.microsoft.com/office/drawing/2014/main" xmlns="" id="{296F96DB-8C0F-4BF0-A593-CA1777457B67}"/>
              </a:ext>
            </a:extLst>
          </p:cNvPr>
          <p:cNvSpPr>
            <a:spLocks noGrp="1"/>
          </p:cNvSpPr>
          <p:nvPr>
            <p:ph sz="quarter" idx="13"/>
          </p:nvPr>
        </p:nvSpPr>
        <p:spPr>
          <a:xfrm>
            <a:off x="450167" y="1493522"/>
            <a:ext cx="4431322" cy="4462778"/>
          </a:xfrm>
        </p:spPr>
        <p:txBody>
          <a:bodyPr>
            <a:normAutofit/>
          </a:bodyPr>
          <a:lstStyle/>
          <a:p>
            <a:pPr>
              <a:lnSpc>
                <a:spcPct val="150000"/>
              </a:lnSpc>
            </a:pPr>
            <a:r>
              <a:rPr lang="zh-CN" altLang="en-US" sz="2400" dirty="0">
                <a:latin typeface="微软雅黑" panose="020B0503020204020204" pitchFamily="34" charset="-122"/>
                <a:ea typeface="微软雅黑" panose="020B0503020204020204" pitchFamily="34" charset="-122"/>
              </a:rPr>
              <a:t>理论创新是社会发展和变革的先导，要使党和国家的事业不停顿，首先理论创新不能停。</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理论的生命力在于创新。创新是理论发展的永恒主题，也是社会发展、实践深化、历史前进对理论的必然要求。</a:t>
            </a:r>
          </a:p>
        </p:txBody>
      </p:sp>
      <p:pic>
        <p:nvPicPr>
          <p:cNvPr id="5" name="图片 4">
            <a:extLst>
              <a:ext uri="{FF2B5EF4-FFF2-40B4-BE49-F238E27FC236}">
                <a16:creationId xmlns:a16="http://schemas.microsoft.com/office/drawing/2014/main" xmlns="" id="{58127A03-D650-4B3A-B0E5-A034F1520D91}"/>
              </a:ext>
            </a:extLst>
          </p:cNvPr>
          <p:cNvPicPr>
            <a:picLocks noChangeAspect="1"/>
          </p:cNvPicPr>
          <p:nvPr/>
        </p:nvPicPr>
        <p:blipFill>
          <a:blip r:embed="rId2"/>
          <a:stretch>
            <a:fillRect/>
          </a:stretch>
        </p:blipFill>
        <p:spPr>
          <a:xfrm>
            <a:off x="5134001" y="2873693"/>
            <a:ext cx="3810000" cy="3810000"/>
          </a:xfrm>
          <a:prstGeom prst="rect">
            <a:avLst/>
          </a:prstGeom>
        </p:spPr>
      </p:pic>
      <p:pic>
        <p:nvPicPr>
          <p:cNvPr id="6" name="图片 5">
            <a:extLst>
              <a:ext uri="{FF2B5EF4-FFF2-40B4-BE49-F238E27FC236}">
                <a16:creationId xmlns:a16="http://schemas.microsoft.com/office/drawing/2014/main" xmlns="" id="{2153AEB9-9294-497D-BF58-A4FD83A1DE26}"/>
              </a:ext>
            </a:extLst>
          </p:cNvPr>
          <p:cNvPicPr>
            <a:picLocks noChangeAspect="1"/>
          </p:cNvPicPr>
          <p:nvPr/>
        </p:nvPicPr>
        <p:blipFill>
          <a:blip r:embed="rId3"/>
          <a:stretch>
            <a:fillRect/>
          </a:stretch>
        </p:blipFill>
        <p:spPr>
          <a:xfrm>
            <a:off x="9083970" y="1883391"/>
            <a:ext cx="3108029" cy="4974609"/>
          </a:xfrm>
          <a:prstGeom prst="rect">
            <a:avLst/>
          </a:prstGeom>
        </p:spPr>
      </p:pic>
    </p:spTree>
    <p:extLst>
      <p:ext uri="{BB962C8B-B14F-4D97-AF65-F5344CB8AC3E}">
        <p14:creationId xmlns:p14="http://schemas.microsoft.com/office/powerpoint/2010/main" val="21157440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965200" y="2496998"/>
            <a:ext cx="1964152"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3</a:t>
            </a:r>
          </a:p>
        </p:txBody>
      </p:sp>
      <p:sp>
        <p:nvSpPr>
          <p:cNvPr id="3" name="标题 2"/>
          <p:cNvSpPr>
            <a:spLocks noGrp="1"/>
          </p:cNvSpPr>
          <p:nvPr>
            <p:ph type="title"/>
            <p:custDataLst>
              <p:tags r:id="rId3"/>
            </p:custDataLst>
          </p:nvPr>
        </p:nvSpPr>
        <p:spPr>
          <a:xfrm>
            <a:off x="2222500" y="2763983"/>
            <a:ext cx="10083800" cy="1330036"/>
          </a:xfrm>
        </p:spPr>
        <p:txBody>
          <a:bodyPr>
            <a:normAutofit fontScale="90000"/>
          </a:bodyPr>
          <a:lstStyle/>
          <a:p>
            <a:r>
              <a:rPr lang="zh-CN" altLang="en-US" sz="4800" dirty="0"/>
              <a:t>努力实现理论创新与实践创新的良性互动</a:t>
            </a:r>
          </a:p>
        </p:txBody>
      </p:sp>
      <p:sp>
        <p:nvSpPr>
          <p:cNvPr id="4" name="文本占位符 3"/>
          <p:cNvSpPr>
            <a:spLocks noGrp="1"/>
          </p:cNvSpPr>
          <p:nvPr>
            <p:ph type="body" idx="1"/>
            <p:custDataLst>
              <p:tags r:id="rId4"/>
            </p:custDataLst>
          </p:nvPr>
        </p:nvSpPr>
        <p:spPr>
          <a:xfrm>
            <a:off x="3086100" y="4362994"/>
            <a:ext cx="8343900" cy="16441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理论创新与实践创新的良性互动，指理论创新与实践创新之间存在良好的、积极的相互作用和相互影响，或者说二者之间形成相互激发、共同促进的因果关系。</a:t>
            </a:r>
          </a:p>
        </p:txBody>
      </p:sp>
    </p:spTree>
    <p:custDataLst>
      <p:tags r:id="rId1"/>
    </p:custDataLst>
    <p:extLst>
      <p:ext uri="{BB962C8B-B14F-4D97-AF65-F5344CB8AC3E}">
        <p14:creationId xmlns:p14="http://schemas.microsoft.com/office/powerpoint/2010/main" val="37099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DB681D6-7601-40D4-B427-B9172BFEACD1}"/>
              </a:ext>
            </a:extLst>
          </p:cNvPr>
          <p:cNvSpPr>
            <a:spLocks noGrp="1"/>
          </p:cNvSpPr>
          <p:nvPr>
            <p:ph type="title"/>
          </p:nvPr>
        </p:nvSpPr>
        <p:spPr/>
        <p:txBody>
          <a:bodyPr/>
          <a:lstStyle/>
          <a:p>
            <a:r>
              <a:rPr lang="zh-CN" altLang="en-US" dirty="0"/>
              <a:t>努力实现理论创新与实践创新的良性互动</a:t>
            </a:r>
          </a:p>
        </p:txBody>
      </p:sp>
      <p:sp>
        <p:nvSpPr>
          <p:cNvPr id="3" name="内容占位符 2">
            <a:extLst>
              <a:ext uri="{FF2B5EF4-FFF2-40B4-BE49-F238E27FC236}">
                <a16:creationId xmlns:a16="http://schemas.microsoft.com/office/drawing/2014/main" xmlns="" id="{36C97182-4B5F-46DA-9362-8081FC97EDA2}"/>
              </a:ext>
            </a:extLst>
          </p:cNvPr>
          <p:cNvSpPr>
            <a:spLocks noGrp="1"/>
          </p:cNvSpPr>
          <p:nvPr>
            <p:ph sz="quarter" idx="13"/>
          </p:nvPr>
        </p:nvSpPr>
        <p:spPr>
          <a:xfrm>
            <a:off x="838200" y="1508761"/>
            <a:ext cx="10515600" cy="1234440"/>
          </a:xfrm>
        </p:spPr>
        <p:txBody>
          <a:bodyPr>
            <a:normAutofit/>
          </a:bodyPr>
          <a:lstStyle/>
          <a:p>
            <a:pPr>
              <a:lnSpc>
                <a:spcPct val="150000"/>
              </a:lnSpc>
            </a:pPr>
            <a:r>
              <a:rPr lang="zh-CN" altLang="en-US" sz="2400" dirty="0">
                <a:latin typeface="微软雅黑" panose="020B0503020204020204" pitchFamily="34" charset="-122"/>
                <a:ea typeface="微软雅黑" panose="020B0503020204020204" pitchFamily="34" charset="-122"/>
              </a:rPr>
              <a:t>理论创新和实践创新辩证统一、互动互存，它们的良性互动使二者之间呈现出一幅无穷无尽的和谐画卷。</a:t>
            </a:r>
          </a:p>
        </p:txBody>
      </p:sp>
      <p:pic>
        <p:nvPicPr>
          <p:cNvPr id="4" name="图片 3">
            <a:extLst>
              <a:ext uri="{FF2B5EF4-FFF2-40B4-BE49-F238E27FC236}">
                <a16:creationId xmlns:a16="http://schemas.microsoft.com/office/drawing/2014/main" xmlns="" id="{F36463AE-BFB8-4004-8EE5-CC81AFAAB3FF}"/>
              </a:ext>
            </a:extLst>
          </p:cNvPr>
          <p:cNvPicPr>
            <a:picLocks noChangeAspect="1"/>
          </p:cNvPicPr>
          <p:nvPr/>
        </p:nvPicPr>
        <p:blipFill>
          <a:blip r:embed="rId2"/>
          <a:stretch>
            <a:fillRect/>
          </a:stretch>
        </p:blipFill>
        <p:spPr>
          <a:xfrm>
            <a:off x="0" y="2941322"/>
            <a:ext cx="12192000" cy="3916678"/>
          </a:xfrm>
          <a:prstGeom prst="rect">
            <a:avLst/>
          </a:prstGeom>
        </p:spPr>
      </p:pic>
    </p:spTree>
    <p:extLst>
      <p:ext uri="{BB962C8B-B14F-4D97-AF65-F5344CB8AC3E}">
        <p14:creationId xmlns:p14="http://schemas.microsoft.com/office/powerpoint/2010/main" val="2392162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a:xfrm>
            <a:off x="2782888" y="692151"/>
            <a:ext cx="7777162" cy="6049963"/>
          </a:xfrm>
        </p:spPr>
        <p:txBody>
          <a:bodyPr>
            <a:normAutofit fontScale="92500"/>
          </a:bodyPr>
          <a:lstStyle/>
          <a:p>
            <a:pPr marL="0" indent="0">
              <a:buNone/>
              <a:defRPr/>
            </a:pPr>
            <a:r>
              <a:rPr lang="zh-CN" altLang="en-US" sz="3600" dirty="0"/>
              <a:t> </a:t>
            </a:r>
            <a:r>
              <a:rPr lang="zh-CN" altLang="en-US" sz="4000" dirty="0"/>
              <a:t>实践作业</a:t>
            </a:r>
            <a:r>
              <a:rPr lang="en-US" altLang="zh-CN" sz="4000" dirty="0"/>
              <a:t>2  </a:t>
            </a:r>
            <a:r>
              <a:rPr lang="zh-CN" altLang="en-US" sz="4000" dirty="0"/>
              <a:t>做内心最想做的事</a:t>
            </a:r>
            <a:endParaRPr lang="en-US" altLang="zh-CN" sz="4000" dirty="0"/>
          </a:p>
          <a:p>
            <a:pPr marL="0" indent="0">
              <a:buNone/>
              <a:defRPr/>
            </a:pPr>
            <a:endParaRPr lang="en-US" altLang="zh-CN" sz="4000" dirty="0"/>
          </a:p>
          <a:p>
            <a:pPr marL="0" indent="0">
              <a:buNone/>
              <a:defRPr/>
            </a:pPr>
            <a:r>
              <a:rPr lang="zh-CN" altLang="en-US" sz="4000" dirty="0"/>
              <a:t>在不伤害自己、他人，不违反法律的前提下，做自己内心最想做的事，以初步体验“自由与全面发展”。从自由与行动开始，初步实现内心的愿望，感受践行的力量</a:t>
            </a:r>
            <a:r>
              <a:rPr lang="zh-CN" altLang="en-US" sz="4000" dirty="0" smtClean="0"/>
              <a:t>。</a:t>
            </a:r>
            <a:r>
              <a:rPr lang="en-US" altLang="zh-CN" sz="4000" dirty="0" smtClean="0"/>
              <a:t>11</a:t>
            </a:r>
            <a:r>
              <a:rPr lang="zh-CN" altLang="en-US" sz="4000" dirty="0" smtClean="0"/>
              <a:t>月</a:t>
            </a:r>
            <a:r>
              <a:rPr lang="en-US" altLang="zh-CN" sz="4000" dirty="0"/>
              <a:t>7</a:t>
            </a:r>
            <a:r>
              <a:rPr lang="zh-CN" altLang="en-US" sz="4000" dirty="0" smtClean="0"/>
              <a:t>日</a:t>
            </a:r>
            <a:r>
              <a:rPr lang="zh-CN" altLang="en-US" sz="4000" dirty="0"/>
              <a:t>交</a:t>
            </a:r>
            <a:r>
              <a:rPr lang="en-US" altLang="zh-CN" sz="4000" dirty="0"/>
              <a:t>800</a:t>
            </a:r>
            <a:r>
              <a:rPr lang="zh-CN" altLang="en-US" sz="4000" dirty="0"/>
              <a:t>字以上体验报告。</a:t>
            </a:r>
            <a:endParaRPr lang="en-US" altLang="zh-CN" sz="4000" dirty="0"/>
          </a:p>
          <a:p>
            <a:pPr>
              <a:defRPr/>
            </a:pPr>
            <a:endParaRPr lang="zh-CN" altLang="en-US" sz="3600" dirty="0"/>
          </a:p>
        </p:txBody>
      </p:sp>
    </p:spTree>
    <p:extLst>
      <p:ext uri="{BB962C8B-B14F-4D97-AF65-F5344CB8AC3E}">
        <p14:creationId xmlns:p14="http://schemas.microsoft.com/office/powerpoint/2010/main" val="29424824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2727" y="415637"/>
            <a:ext cx="10953004" cy="1136072"/>
          </a:xfrm>
        </p:spPr>
        <p:txBody>
          <a:bodyPr/>
          <a:lstStyle/>
          <a:p>
            <a:r>
              <a:rPr lang="zh-CN" altLang="en-US" dirty="0"/>
              <a:t>实践的主体、客体之间的关系</a:t>
            </a:r>
          </a:p>
        </p:txBody>
      </p:sp>
      <p:sp>
        <p:nvSpPr>
          <p:cNvPr id="3" name="内容占位符 2"/>
          <p:cNvSpPr>
            <a:spLocks noGrp="1"/>
          </p:cNvSpPr>
          <p:nvPr>
            <p:ph sz="quarter" idx="13"/>
          </p:nvPr>
        </p:nvSpPr>
        <p:spPr>
          <a:xfrm>
            <a:off x="692727" y="1316182"/>
            <a:ext cx="10661073" cy="2202874"/>
          </a:xfrm>
        </p:spPr>
        <p:txBody>
          <a:bodyPr>
            <a:normAutofit/>
          </a:bodyPr>
          <a:lstStyle/>
          <a:p>
            <a:pPr indent="266700" algn="just">
              <a:lnSpc>
                <a:spcPct val="120000"/>
              </a:lnSpc>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实践的主体和客体相互作用的关系，包括实践关系、认识关系和价值关系，其中</a:t>
            </a: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实践关系是最根本的关系</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20000"/>
              </a:lnSpc>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认识的主体和客体的关系不仅是认识和被认识的关系，而且</a:t>
            </a: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首先是改造和被改造的关系。</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主体认识客体的过程，也是主体改造客体的过程。</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16C3412D-C1F5-47E5-AA10-E428C363AAB4}"/>
              </a:ext>
            </a:extLst>
          </p:cNvPr>
          <p:cNvSpPr txBox="1"/>
          <p:nvPr/>
        </p:nvSpPr>
        <p:spPr>
          <a:xfrm>
            <a:off x="2175165" y="4553548"/>
            <a:ext cx="1948156" cy="461665"/>
          </a:xfrm>
          <a:prstGeom prst="rect">
            <a:avLst/>
          </a:prstGeom>
          <a:noFill/>
        </p:spPr>
        <p:txBody>
          <a:bodyPr wrap="square" rtlCol="0">
            <a:spAutoFit/>
          </a:bodyPr>
          <a:lstStyle/>
          <a:p>
            <a:r>
              <a:rPr lang="zh-CN" altLang="en-US" sz="2400" dirty="0">
                <a:solidFill>
                  <a:schemeClr val="tx2">
                    <a:lumMod val="50000"/>
                  </a:schemeClr>
                </a:solidFill>
                <a:latin typeface="微软雅黑" panose="020B0503020204020204" pitchFamily="34" charset="-122"/>
                <a:ea typeface="微软雅黑" panose="020B0503020204020204" pitchFamily="34" charset="-122"/>
              </a:rPr>
              <a:t>主体客体化</a:t>
            </a:r>
          </a:p>
        </p:txBody>
      </p:sp>
      <p:sp>
        <p:nvSpPr>
          <p:cNvPr id="9" name="文本框 8">
            <a:extLst>
              <a:ext uri="{FF2B5EF4-FFF2-40B4-BE49-F238E27FC236}">
                <a16:creationId xmlns:a16="http://schemas.microsoft.com/office/drawing/2014/main" xmlns="" id="{1B99EB7C-C588-4E92-9FFA-DD674CC77FA5}"/>
              </a:ext>
            </a:extLst>
          </p:cNvPr>
          <p:cNvSpPr txBox="1"/>
          <p:nvPr/>
        </p:nvSpPr>
        <p:spPr>
          <a:xfrm>
            <a:off x="8226763" y="4773800"/>
            <a:ext cx="205699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客体主体化</a:t>
            </a:r>
          </a:p>
        </p:txBody>
      </p:sp>
      <p:grpSp>
        <p:nvGrpSpPr>
          <p:cNvPr id="33" name="组合 32"/>
          <p:cNvGrpSpPr/>
          <p:nvPr/>
        </p:nvGrpSpPr>
        <p:grpSpPr>
          <a:xfrm>
            <a:off x="2520287" y="3353835"/>
            <a:ext cx="6499492" cy="3061854"/>
            <a:chOff x="643706" y="1299378"/>
            <a:chExt cx="6803359" cy="4865926"/>
          </a:xfrm>
        </p:grpSpPr>
        <p:sp>
          <p:nvSpPr>
            <p:cNvPr id="34" name="椭圆 33"/>
            <p:cNvSpPr>
              <a:spLocks noChangeArrowheads="1"/>
            </p:cNvSpPr>
            <p:nvPr/>
          </p:nvSpPr>
          <p:spPr bwMode="auto">
            <a:xfrm>
              <a:off x="2102089" y="5079696"/>
              <a:ext cx="5222980" cy="1085608"/>
            </a:xfrm>
            <a:prstGeom prst="ellipse">
              <a:avLst/>
            </a:prstGeom>
            <a:gradFill rotWithShape="1">
              <a:gsLst>
                <a:gs pos="0">
                  <a:schemeClr val="tx1">
                    <a:lumMod val="93000"/>
                    <a:lumOff val="7000"/>
                  </a:schemeClr>
                </a:gs>
                <a:gs pos="100000">
                  <a:srgbClr val="FFFFFF">
                    <a:alpha val="0"/>
                  </a:srgbClr>
                </a:gs>
              </a:gsLst>
              <a:path path="shape">
                <a:fillToRect l="50000" t="50000" r="50000" b="50000"/>
              </a:path>
            </a:gradFill>
            <a:ln>
              <a:noFill/>
            </a:ln>
            <a:effectLst>
              <a:glow rad="127000">
                <a:srgbClr val="F79524">
                  <a:alpha val="0"/>
                </a:srgbClr>
              </a:glow>
              <a:outerShdw dist="107763" dir="2700000" algn="ctr" rotWithShape="0">
                <a:srgbClr val="535455"/>
              </a:outerShdw>
              <a:softEdge rad="368300"/>
            </a:effectLst>
          </p:spPr>
          <p:txBody>
            <a:bodyPr wrap="none" lIns="92075" tIns="46038" rIns="92075" bIns="46038"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fontAlgn="auto">
                <a:spcBef>
                  <a:spcPts val="0"/>
                </a:spcBef>
                <a:spcAft>
                  <a:spcPts val="0"/>
                </a:spcAft>
                <a:defRPr/>
              </a:pPr>
              <a:endParaRPr lang="zh-CN" altLang="zh-CN" kern="0">
                <a:solidFill>
                  <a:sysClr val="windowText" lastClr="000000"/>
                </a:solidFill>
                <a:ea typeface="+mn-ea"/>
              </a:endParaRPr>
            </a:p>
          </p:txBody>
        </p:sp>
        <p:sp>
          <p:nvSpPr>
            <p:cNvPr id="35" name="空心弧 13"/>
            <p:cNvSpPr/>
            <p:nvPr/>
          </p:nvSpPr>
          <p:spPr bwMode="auto">
            <a:xfrm rot="17578576">
              <a:off x="1827085" y="2754037"/>
              <a:ext cx="2803830" cy="1696005"/>
            </a:xfrm>
            <a:custGeom>
              <a:avLst/>
              <a:gdLst/>
              <a:ahLst/>
              <a:cxnLst/>
              <a:rect l="l" t="t" r="r" b="b"/>
              <a:pathLst>
                <a:path w="3440880" h="2081906">
                  <a:moveTo>
                    <a:pt x="3440880" y="961297"/>
                  </a:moveTo>
                  <a:lnTo>
                    <a:pt x="2891543" y="1194209"/>
                  </a:lnTo>
                  <a:cubicBezTo>
                    <a:pt x="2701588" y="808306"/>
                    <a:pt x="2347568" y="513519"/>
                    <a:pt x="1900886" y="415768"/>
                  </a:cubicBezTo>
                  <a:cubicBezTo>
                    <a:pt x="1101852" y="240910"/>
                    <a:pt x="308885" y="762762"/>
                    <a:pt x="129748" y="1581355"/>
                  </a:cubicBezTo>
                  <a:cubicBezTo>
                    <a:pt x="104339" y="1697460"/>
                    <a:pt x="92644" y="1813298"/>
                    <a:pt x="95053" y="1927042"/>
                  </a:cubicBezTo>
                  <a:lnTo>
                    <a:pt x="97910" y="1999727"/>
                  </a:lnTo>
                  <a:cubicBezTo>
                    <a:pt x="98463" y="2027324"/>
                    <a:pt x="100942" y="2054702"/>
                    <a:pt x="104186" y="2081906"/>
                  </a:cubicBezTo>
                  <a:lnTo>
                    <a:pt x="97658" y="2027742"/>
                  </a:lnTo>
                  <a:lnTo>
                    <a:pt x="0" y="1797410"/>
                  </a:lnTo>
                  <a:lnTo>
                    <a:pt x="13675" y="1579391"/>
                  </a:lnTo>
                  <a:lnTo>
                    <a:pt x="72076" y="1206588"/>
                  </a:lnTo>
                  <a:lnTo>
                    <a:pt x="249086" y="813208"/>
                  </a:lnTo>
                  <a:lnTo>
                    <a:pt x="699835" y="354698"/>
                  </a:lnTo>
                  <a:lnTo>
                    <a:pt x="747029" y="390891"/>
                  </a:lnTo>
                  <a:cubicBezTo>
                    <a:pt x="1114571" y="96546"/>
                    <a:pt x="1589835" y="-44447"/>
                    <a:pt x="2070027" y="12378"/>
                  </a:cubicBezTo>
                  <a:cubicBezTo>
                    <a:pt x="2659198" y="82098"/>
                    <a:pt x="3171648" y="439655"/>
                    <a:pt x="3440880" y="961297"/>
                  </a:cubicBezTo>
                  <a:close/>
                </a:path>
              </a:pathLst>
            </a:custGeom>
            <a:gradFill flip="none" rotWithShape="1">
              <a:gsLst>
                <a:gs pos="0">
                  <a:srgbClr val="BE1247"/>
                </a:gs>
                <a:gs pos="27000">
                  <a:srgbClr val="D2144F"/>
                </a:gs>
                <a:gs pos="66000">
                  <a:srgbClr val="F87477"/>
                </a:gs>
                <a:gs pos="100000">
                  <a:srgbClr val="FA9496"/>
                </a:gs>
              </a:gsLst>
              <a:path path="circle">
                <a:fillToRect t="100000" r="100000"/>
              </a:path>
              <a:tileRect l="-100000" b="-100000"/>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36" name="空心弧 13"/>
            <p:cNvSpPr/>
            <p:nvPr/>
          </p:nvSpPr>
          <p:spPr bwMode="auto">
            <a:xfrm rot="17578576">
              <a:off x="1629532" y="2557152"/>
              <a:ext cx="3071144" cy="1744926"/>
            </a:xfrm>
            <a:custGeom>
              <a:avLst/>
              <a:gdLst/>
              <a:ahLst/>
              <a:cxnLst/>
              <a:rect l="l" t="t" r="r" b="b"/>
              <a:pathLst>
                <a:path w="5022717" h="2854509">
                  <a:moveTo>
                    <a:pt x="5022717" y="1184507"/>
                  </a:moveTo>
                  <a:lnTo>
                    <a:pt x="4714007" y="2854509"/>
                  </a:lnTo>
                  <a:lnTo>
                    <a:pt x="3299038" y="1915323"/>
                  </a:lnTo>
                  <a:lnTo>
                    <a:pt x="3803232" y="1701552"/>
                  </a:lnTo>
                  <a:cubicBezTo>
                    <a:pt x="3562338" y="1134599"/>
                    <a:pt x="3066325" y="693643"/>
                    <a:pt x="2428573" y="554079"/>
                  </a:cubicBezTo>
                  <a:cubicBezTo>
                    <a:pt x="1363729" y="321052"/>
                    <a:pt x="306971" y="1016504"/>
                    <a:pt x="68241" y="2107414"/>
                  </a:cubicBezTo>
                  <a:cubicBezTo>
                    <a:pt x="18868" y="2333024"/>
                    <a:pt x="8351" y="2557878"/>
                    <a:pt x="34176" y="2774480"/>
                  </a:cubicBezTo>
                  <a:cubicBezTo>
                    <a:pt x="-73420" y="2148278"/>
                    <a:pt x="74250" y="1495420"/>
                    <a:pt x="460103" y="969762"/>
                  </a:cubicBezTo>
                  <a:cubicBezTo>
                    <a:pt x="966350" y="280089"/>
                    <a:pt x="1804377" y="-84044"/>
                    <a:pt x="2653981" y="16495"/>
                  </a:cubicBezTo>
                  <a:cubicBezTo>
                    <a:pt x="3480110" y="114255"/>
                    <a:pt x="4193051" y="636675"/>
                    <a:pt x="4535198" y="1391208"/>
                  </a:cubicBezTo>
                  <a:close/>
                </a:path>
              </a:pathLst>
            </a:custGeom>
            <a:gradFill flip="none" rotWithShape="1">
              <a:gsLst>
                <a:gs pos="0">
                  <a:srgbClr val="BE1247"/>
                </a:gs>
                <a:gs pos="27000">
                  <a:srgbClr val="D2144F"/>
                </a:gs>
                <a:gs pos="66000">
                  <a:srgbClr val="F87477"/>
                </a:gs>
                <a:gs pos="100000">
                  <a:srgbClr val="FA9496"/>
                </a:gs>
              </a:gsLst>
              <a:path path="circle">
                <a:fillToRect l="100000" b="100000"/>
              </a:path>
              <a:tileRect t="-100000" r="-100000"/>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37" name="平行四边形 36"/>
            <p:cNvSpPr/>
            <p:nvPr/>
          </p:nvSpPr>
          <p:spPr bwMode="auto">
            <a:xfrm flipH="1">
              <a:off x="3637935" y="1967166"/>
              <a:ext cx="1075644" cy="555246"/>
            </a:xfrm>
            <a:prstGeom prst="parallelogram">
              <a:avLst>
                <a:gd name="adj" fmla="val 148256"/>
              </a:avLst>
            </a:prstGeom>
            <a:gradFill flip="none" rotWithShape="1">
              <a:gsLst>
                <a:gs pos="0">
                  <a:srgbClr val="BE1247"/>
                </a:gs>
                <a:gs pos="27000">
                  <a:srgbClr val="D2144F"/>
                </a:gs>
                <a:gs pos="66000">
                  <a:srgbClr val="F87477"/>
                </a:gs>
                <a:gs pos="100000">
                  <a:srgbClr val="FA9496"/>
                </a:gs>
              </a:gsLst>
              <a:path path="circle">
                <a:fillToRect l="100000" b="100000"/>
              </a:path>
              <a:tileRect t="-100000" r="-100000"/>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38" name="平行四边形 37"/>
            <p:cNvSpPr/>
            <p:nvPr/>
          </p:nvSpPr>
          <p:spPr bwMode="auto">
            <a:xfrm>
              <a:off x="3610183" y="2522412"/>
              <a:ext cx="1101962" cy="575116"/>
            </a:xfrm>
            <a:prstGeom prst="parallelogram">
              <a:avLst>
                <a:gd name="adj" fmla="val 148256"/>
              </a:avLst>
            </a:prstGeom>
            <a:gradFill flip="none" rotWithShape="1">
              <a:gsLst>
                <a:gs pos="0">
                  <a:srgbClr val="BE1247"/>
                </a:gs>
                <a:gs pos="27000">
                  <a:srgbClr val="D2144F"/>
                </a:gs>
                <a:gs pos="66000">
                  <a:srgbClr val="F87477"/>
                </a:gs>
                <a:gs pos="100000">
                  <a:srgbClr val="FA9496"/>
                </a:gs>
              </a:gsLst>
              <a:path path="circle">
                <a:fillToRect l="100000" b="100000"/>
              </a:path>
              <a:tileRect t="-100000" r="-100000"/>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39" name="TextBox 8"/>
            <p:cNvSpPr txBox="1"/>
            <p:nvPr/>
          </p:nvSpPr>
          <p:spPr bwMode="auto">
            <a:xfrm>
              <a:off x="3297622" y="2173443"/>
              <a:ext cx="1459741" cy="102715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fontAlgn="auto">
                <a:spcBef>
                  <a:spcPts val="0"/>
                </a:spcBef>
                <a:spcAft>
                  <a:spcPts val="0"/>
                </a:spcAft>
                <a:defRPr/>
              </a:pPr>
              <a:r>
                <a:rPr lang="zh-CN" altLang="en-US" sz="3600" dirty="0">
                  <a:solidFill>
                    <a:schemeClr val="tx2">
                      <a:lumMod val="50000"/>
                    </a:schemeClr>
                  </a:solidFill>
                  <a:effectLst>
                    <a:outerShdw blurRad="38100" dist="38100" dir="2700000" algn="tl">
                      <a:srgbClr val="000000">
                        <a:alpha val="43137"/>
                      </a:srgbClr>
                    </a:outerShdw>
                  </a:effectLst>
                </a:rPr>
                <a:t>主体</a:t>
              </a:r>
            </a:p>
          </p:txBody>
        </p:sp>
        <p:grpSp>
          <p:nvGrpSpPr>
            <p:cNvPr id="40" name="组合 39"/>
            <p:cNvGrpSpPr>
              <a:grpSpLocks/>
            </p:cNvGrpSpPr>
            <p:nvPr/>
          </p:nvGrpSpPr>
          <p:grpSpPr bwMode="auto">
            <a:xfrm>
              <a:off x="3923480" y="2440790"/>
              <a:ext cx="2420936" cy="3106781"/>
              <a:chOff x="3585384" y="2273421"/>
              <a:chExt cx="2421087" cy="3107438"/>
            </a:xfrm>
          </p:grpSpPr>
          <p:sp>
            <p:nvSpPr>
              <p:cNvPr id="51" name="空心弧 13"/>
              <p:cNvSpPr/>
              <p:nvPr/>
            </p:nvSpPr>
            <p:spPr>
              <a:xfrm rot="6778576">
                <a:off x="3847667" y="3057398"/>
                <a:ext cx="2788517" cy="1316991"/>
              </a:xfrm>
              <a:custGeom>
                <a:avLst/>
                <a:gdLst/>
                <a:ahLst/>
                <a:cxnLst/>
                <a:rect l="l" t="t" r="r" b="b"/>
                <a:pathLst>
                  <a:path w="2788517" h="1316991">
                    <a:moveTo>
                      <a:pt x="0" y="1261585"/>
                    </a:moveTo>
                    <a:lnTo>
                      <a:pt x="43621" y="983125"/>
                    </a:lnTo>
                    <a:lnTo>
                      <a:pt x="187849" y="662600"/>
                    </a:lnTo>
                    <a:lnTo>
                      <a:pt x="555118" y="289007"/>
                    </a:lnTo>
                    <a:lnTo>
                      <a:pt x="593572" y="318497"/>
                    </a:lnTo>
                    <a:cubicBezTo>
                      <a:pt x="893044" y="78665"/>
                      <a:pt x="1280289" y="-36215"/>
                      <a:pt x="1671548" y="10085"/>
                    </a:cubicBezTo>
                    <a:cubicBezTo>
                      <a:pt x="2151604" y="66893"/>
                      <a:pt x="2569147" y="358230"/>
                      <a:pt x="2788517" y="783263"/>
                    </a:cubicBezTo>
                    <a:lnTo>
                      <a:pt x="2340919" y="973039"/>
                    </a:lnTo>
                    <a:cubicBezTo>
                      <a:pt x="2186143" y="658606"/>
                      <a:pt x="1897688" y="418414"/>
                      <a:pt x="1533733" y="338767"/>
                    </a:cubicBezTo>
                    <a:cubicBezTo>
                      <a:pt x="882681" y="196293"/>
                      <a:pt x="236573" y="621497"/>
                      <a:pt x="90612" y="1288485"/>
                    </a:cubicBezTo>
                    <a:lnTo>
                      <a:pt x="86054" y="1316991"/>
                    </a:lnTo>
                    <a:close/>
                  </a:path>
                </a:pathLst>
              </a:custGeom>
              <a:gradFill flip="none" rotWithShape="1">
                <a:gsLst>
                  <a:gs pos="27000">
                    <a:srgbClr val="FF7711"/>
                  </a:gs>
                  <a:gs pos="59000">
                    <a:srgbClr val="FFAA01"/>
                  </a:gs>
                  <a:gs pos="100000">
                    <a:srgbClr val="FECE02"/>
                  </a:gs>
                  <a:gs pos="0">
                    <a:srgbClr val="C73E01"/>
                  </a:gs>
                  <a:gs pos="80000">
                    <a:srgbClr val="FFC000"/>
                  </a:gs>
                </a:gsLst>
                <a:path path="circle">
                  <a:fillToRect t="100000" r="100000"/>
                </a:path>
                <a:tileRect l="-100000" b="-100000"/>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2" name="空心弧 13"/>
              <p:cNvSpPr/>
              <p:nvPr/>
            </p:nvSpPr>
            <p:spPr>
              <a:xfrm rot="6778576">
                <a:off x="3599196" y="2935433"/>
                <a:ext cx="3069287" cy="1745263"/>
              </a:xfrm>
              <a:custGeom>
                <a:avLst/>
                <a:gdLst/>
                <a:ahLst/>
                <a:cxnLst/>
                <a:rect l="l" t="t" r="r" b="b"/>
                <a:pathLst>
                  <a:path w="3069287" h="1745263">
                    <a:moveTo>
                      <a:pt x="157" y="1464603"/>
                    </a:moveTo>
                    <a:cubicBezTo>
                      <a:pt x="-4415" y="1156390"/>
                      <a:pt x="91112" y="849810"/>
                      <a:pt x="279680" y="592918"/>
                    </a:cubicBezTo>
                    <a:cubicBezTo>
                      <a:pt x="589203" y="171248"/>
                      <a:pt x="1101577" y="-51385"/>
                      <a:pt x="1621029" y="10085"/>
                    </a:cubicBezTo>
                    <a:cubicBezTo>
                      <a:pt x="2126129" y="69856"/>
                      <a:pt x="2562025" y="389266"/>
                      <a:pt x="2771215" y="850593"/>
                    </a:cubicBezTo>
                    <a:lnTo>
                      <a:pt x="3069287" y="724214"/>
                    </a:lnTo>
                    <a:lnTo>
                      <a:pt x="2880540" y="1745263"/>
                    </a:lnTo>
                    <a:lnTo>
                      <a:pt x="2015420" y="1171039"/>
                    </a:lnTo>
                    <a:lnTo>
                      <a:pt x="2323687" y="1040338"/>
                    </a:lnTo>
                    <a:cubicBezTo>
                      <a:pt x="2176403" y="693700"/>
                      <a:pt x="1873138" y="424097"/>
                      <a:pt x="1483213" y="338767"/>
                    </a:cubicBezTo>
                    <a:cubicBezTo>
                      <a:pt x="832162" y="196293"/>
                      <a:pt x="186055" y="621496"/>
                      <a:pt x="40094" y="1288485"/>
                    </a:cubicBezTo>
                    <a:cubicBezTo>
                      <a:pt x="30695" y="1331434"/>
                      <a:pt x="23599" y="1374338"/>
                      <a:pt x="19551" y="1417149"/>
                    </a:cubicBezTo>
                    <a:lnTo>
                      <a:pt x="10745" y="1411479"/>
                    </a:lnTo>
                    <a:close/>
                  </a:path>
                </a:pathLst>
              </a:custGeom>
              <a:gradFill flip="none" rotWithShape="1">
                <a:gsLst>
                  <a:gs pos="27000">
                    <a:srgbClr val="FF7711"/>
                  </a:gs>
                  <a:gs pos="59000">
                    <a:srgbClr val="FFAA01"/>
                  </a:gs>
                  <a:gs pos="100000">
                    <a:srgbClr val="FECE02"/>
                  </a:gs>
                  <a:gs pos="0">
                    <a:srgbClr val="C73E01"/>
                  </a:gs>
                  <a:gs pos="80000">
                    <a:srgbClr val="FFC000"/>
                  </a:gs>
                </a:gsLst>
                <a:path path="circle">
                  <a:fillToRect l="100000" b="100000"/>
                </a:path>
                <a:tileRect t="-100000" r="-100000"/>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3" name="平行四边形 52"/>
              <p:cNvSpPr/>
              <p:nvPr/>
            </p:nvSpPr>
            <p:spPr>
              <a:xfrm rot="10800000" flipH="1">
                <a:off x="3585384" y="4714449"/>
                <a:ext cx="1075852" cy="555205"/>
              </a:xfrm>
              <a:prstGeom prst="parallelogram">
                <a:avLst>
                  <a:gd name="adj" fmla="val 148256"/>
                </a:avLst>
              </a:prstGeom>
              <a:gradFill flip="none" rotWithShape="1">
                <a:gsLst>
                  <a:gs pos="27000">
                    <a:srgbClr val="FF7711"/>
                  </a:gs>
                  <a:gs pos="59000">
                    <a:srgbClr val="FFAA01"/>
                  </a:gs>
                  <a:gs pos="100000">
                    <a:srgbClr val="FECE02"/>
                  </a:gs>
                  <a:gs pos="0">
                    <a:srgbClr val="C73E01"/>
                  </a:gs>
                  <a:gs pos="80000">
                    <a:srgbClr val="FFC000"/>
                  </a:gs>
                </a:gsLst>
                <a:path path="circle">
                  <a:fillToRect t="100000" r="100000"/>
                </a:path>
                <a:tileRect l="-100000" b="-100000"/>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4" name="平行四边形 53"/>
              <p:cNvSpPr/>
              <p:nvPr/>
            </p:nvSpPr>
            <p:spPr>
              <a:xfrm rot="10800000">
                <a:off x="3586819" y="4139376"/>
                <a:ext cx="1102175" cy="575073"/>
              </a:xfrm>
              <a:prstGeom prst="parallelogram">
                <a:avLst>
                  <a:gd name="adj" fmla="val 148256"/>
                </a:avLst>
              </a:prstGeom>
              <a:gradFill flip="none" rotWithShape="1">
                <a:gsLst>
                  <a:gs pos="27000">
                    <a:srgbClr val="FF7711"/>
                  </a:gs>
                  <a:gs pos="59000">
                    <a:srgbClr val="FFAA01"/>
                  </a:gs>
                  <a:gs pos="100000">
                    <a:srgbClr val="FECE02"/>
                  </a:gs>
                  <a:gs pos="0">
                    <a:srgbClr val="C73E01"/>
                  </a:gs>
                  <a:gs pos="80000">
                    <a:srgbClr val="FFC000"/>
                  </a:gs>
                </a:gsLst>
                <a:path path="circle">
                  <a:fillToRect t="100000" r="100000"/>
                </a:path>
                <a:tileRect l="-100000" b="-100000"/>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5" name="TextBox 14"/>
              <p:cNvSpPr txBox="1"/>
              <p:nvPr/>
            </p:nvSpPr>
            <p:spPr>
              <a:xfrm>
                <a:off x="4244237" y="4353487"/>
                <a:ext cx="1159870" cy="102737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fontAlgn="auto">
                  <a:spcBef>
                    <a:spcPts val="0"/>
                  </a:spcBef>
                  <a:spcAft>
                    <a:spcPts val="0"/>
                  </a:spcAft>
                  <a:defRPr/>
                </a:pPr>
                <a:r>
                  <a:rPr lang="zh-CN" altLang="en-US" sz="3600" dirty="0">
                    <a:solidFill>
                      <a:schemeClr val="tx2">
                        <a:lumMod val="50000"/>
                      </a:schemeClr>
                    </a:solidFill>
                    <a:effectLst>
                      <a:outerShdw blurRad="38100" dist="38100" dir="2700000" algn="tl">
                        <a:srgbClr val="000000">
                          <a:alpha val="43137"/>
                        </a:srgbClr>
                      </a:outerShdw>
                    </a:effectLst>
                  </a:rPr>
                  <a:t>客体</a:t>
                </a:r>
              </a:p>
            </p:txBody>
          </p:sp>
        </p:grpSp>
        <p:sp>
          <p:nvSpPr>
            <p:cNvPr id="43" name="TextBox 24"/>
            <p:cNvSpPr txBox="1">
              <a:spLocks noChangeArrowheads="1"/>
            </p:cNvSpPr>
            <p:nvPr/>
          </p:nvSpPr>
          <p:spPr bwMode="auto">
            <a:xfrm>
              <a:off x="643706" y="1299378"/>
              <a:ext cx="1159797" cy="1027155"/>
            </a:xfrm>
            <a:prstGeom prst="rect">
              <a:avLst/>
            </a:prstGeom>
            <a:noFill/>
            <a:ln w="9525">
              <a:noFill/>
              <a:miter lim="800000"/>
              <a:headEnd/>
              <a:tailEnd/>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3600" dirty="0">
                  <a:solidFill>
                    <a:srgbClr val="BE1247"/>
                  </a:solidFill>
                  <a:latin typeface="Dotum" pitchFamily="34" charset="-127"/>
                  <a:ea typeface="Dotum" pitchFamily="34" charset="-127"/>
                </a:rPr>
                <a:t>主体</a:t>
              </a:r>
            </a:p>
          </p:txBody>
        </p:sp>
        <p:sp>
          <p:nvSpPr>
            <p:cNvPr id="46" name="TextBox 33"/>
            <p:cNvSpPr txBox="1">
              <a:spLocks noChangeArrowheads="1"/>
            </p:cNvSpPr>
            <p:nvPr/>
          </p:nvSpPr>
          <p:spPr bwMode="auto">
            <a:xfrm>
              <a:off x="6287268" y="4577565"/>
              <a:ext cx="1159797" cy="1027155"/>
            </a:xfrm>
            <a:prstGeom prst="rect">
              <a:avLst/>
            </a:prstGeom>
            <a:noFill/>
            <a:ln w="9525">
              <a:noFill/>
              <a:miter lim="800000"/>
              <a:headEnd/>
              <a:tailEnd/>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3600" dirty="0">
                  <a:solidFill>
                    <a:srgbClr val="C73E01"/>
                  </a:solidFill>
                  <a:latin typeface="Dotum" pitchFamily="34" charset="-127"/>
                  <a:ea typeface="Dotum" pitchFamily="34" charset="-127"/>
                </a:rPr>
                <a:t>客体</a:t>
              </a:r>
            </a:p>
          </p:txBody>
        </p:sp>
        <p:sp>
          <p:nvSpPr>
            <p:cNvPr id="50" name="TextBox 30"/>
            <p:cNvSpPr txBox="1"/>
            <p:nvPr/>
          </p:nvSpPr>
          <p:spPr>
            <a:xfrm>
              <a:off x="3581781" y="3321688"/>
              <a:ext cx="2148122" cy="9097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30000"/>
                </a:lnSpc>
              </a:pPr>
              <a:r>
                <a:rPr lang="zh-CN" altLang="en-US" sz="2400" dirty="0">
                  <a:solidFill>
                    <a:schemeClr val="tx2">
                      <a:lumMod val="50000"/>
                    </a:schemeClr>
                  </a:solidFill>
                  <a:latin typeface="微软雅黑" pitchFamily="34" charset="-122"/>
                  <a:ea typeface="微软雅黑" pitchFamily="34" charset="-122"/>
                </a:rPr>
                <a:t>实践活动</a:t>
              </a:r>
              <a:endParaRPr lang="en-US" altLang="zh-CN" sz="2400" dirty="0">
                <a:solidFill>
                  <a:schemeClr val="tx2">
                    <a:lumMod val="50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903863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5" y="618517"/>
            <a:ext cx="4668159" cy="1596177"/>
          </a:xfrm>
        </p:spPr>
        <p:txBody>
          <a:bodyPr/>
          <a:lstStyle/>
          <a:p>
            <a:r>
              <a:rPr lang="zh-CN" altLang="en-US" dirty="0" smtClean="0"/>
              <a:t>主体客体化</a:t>
            </a:r>
            <a:endParaRPr lang="zh-CN" altLang="en-US" dirty="0"/>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348563" y="2214694"/>
            <a:ext cx="4863982" cy="3972291"/>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2545" y="2214694"/>
            <a:ext cx="2748932" cy="4007761"/>
          </a:xfrm>
          <a:prstGeom prst="rect">
            <a:avLst/>
          </a:prstGeom>
        </p:spPr>
      </p:pic>
      <p:pic>
        <p:nvPicPr>
          <p:cNvPr id="6" name="图片 5"/>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19665" y="2589200"/>
            <a:ext cx="5759947" cy="4061962"/>
          </a:xfrm>
          <a:prstGeom prst="rect">
            <a:avLst/>
          </a:prstGeom>
        </p:spPr>
      </p:pic>
      <p:sp>
        <p:nvSpPr>
          <p:cNvPr id="7" name="文本框 6"/>
          <p:cNvSpPr txBox="1"/>
          <p:nvPr/>
        </p:nvSpPr>
        <p:spPr>
          <a:xfrm>
            <a:off x="8898341" y="1124217"/>
            <a:ext cx="4817660" cy="584775"/>
          </a:xfrm>
          <a:prstGeom prst="rect">
            <a:avLst/>
          </a:prstGeom>
          <a:noFill/>
        </p:spPr>
        <p:txBody>
          <a:bodyPr wrap="square" rtlCol="0">
            <a:spAutoFit/>
          </a:bodyPr>
          <a:lstStyle/>
          <a:p>
            <a:r>
              <a:rPr lang="zh-CN" altLang="en-US" sz="3200" dirty="0" smtClean="0"/>
              <a:t>客体主体化</a:t>
            </a:r>
            <a:endParaRPr lang="zh-CN" altLang="en-US" sz="3200" dirty="0"/>
          </a:p>
        </p:txBody>
      </p:sp>
    </p:spTree>
    <p:extLst>
      <p:ext uri="{BB962C8B-B14F-4D97-AF65-F5344CB8AC3E}">
        <p14:creationId xmlns:p14="http://schemas.microsoft.com/office/powerpoint/2010/main" val="458616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3</a:t>
            </a:r>
          </a:p>
        </p:txBody>
      </p:sp>
      <p:sp>
        <p:nvSpPr>
          <p:cNvPr id="3" name="标题 2"/>
          <p:cNvSpPr>
            <a:spLocks noGrp="1"/>
          </p:cNvSpPr>
          <p:nvPr>
            <p:ph type="title"/>
            <p:custDataLst>
              <p:tags r:id="rId3"/>
            </p:custDataLst>
          </p:nvPr>
        </p:nvSpPr>
        <p:spPr/>
        <p:txBody>
          <a:bodyPr>
            <a:normAutofit/>
          </a:bodyPr>
          <a:lstStyle/>
          <a:p>
            <a:r>
              <a:rPr lang="zh-CN" altLang="en-US" sz="4800" dirty="0"/>
              <a:t>实 践 形 式 的 多 样 性</a:t>
            </a:r>
          </a:p>
        </p:txBody>
      </p:sp>
      <p:sp>
        <p:nvSpPr>
          <p:cNvPr id="4" name="文本占位符 3"/>
          <p:cNvSpPr>
            <a:spLocks noGrp="1"/>
          </p:cNvSpPr>
          <p:nvPr>
            <p:ph type="body" idx="1"/>
            <p:custDataLst>
              <p:tags r:id="rId4"/>
            </p:custDataLst>
          </p:nvPr>
        </p:nvSpPr>
        <p:spPr>
          <a:xfrm>
            <a:off x="3226526" y="4362994"/>
            <a:ext cx="8224576" cy="790231"/>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人类的社会生活色彩斑斓，实践活动形式丰富多样</a:t>
            </a:r>
            <a:r>
              <a:rPr lang="zh-CN" altLang="en-US" dirty="0">
                <a:solidFill>
                  <a:schemeClr val="accent2">
                    <a:lumMod val="75000"/>
                  </a:schemeClr>
                </a:solidFill>
                <a:latin typeface="微软雅黑" panose="020B0503020204020204" pitchFamily="34" charset="-122"/>
                <a:ea typeface="微软雅黑" panose="020B0503020204020204" pitchFamily="34" charset="-122"/>
              </a:rPr>
              <a:t>。</a:t>
            </a:r>
          </a:p>
        </p:txBody>
      </p:sp>
    </p:spTree>
    <p:custDataLst>
      <p:tags r:id="rId1"/>
    </p:custDataLst>
    <p:extLst>
      <p:ext uri="{BB962C8B-B14F-4D97-AF65-F5344CB8AC3E}">
        <p14:creationId xmlns:p14="http://schemas.microsoft.com/office/powerpoint/2010/main" val="6091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037" y="400153"/>
            <a:ext cx="10364451" cy="1596177"/>
          </a:xfrm>
        </p:spPr>
        <p:txBody>
          <a:bodyPr/>
          <a:lstStyle/>
          <a:p>
            <a:r>
              <a:rPr lang="zh-CN" altLang="en-US" dirty="0"/>
              <a:t>实践的基本类型：物质生产实践</a:t>
            </a:r>
          </a:p>
        </p:txBody>
      </p:sp>
      <p:sp>
        <p:nvSpPr>
          <p:cNvPr id="3" name="内容占位符 2"/>
          <p:cNvSpPr>
            <a:spLocks noGrp="1"/>
          </p:cNvSpPr>
          <p:nvPr>
            <p:ph sz="quarter" idx="13"/>
          </p:nvPr>
        </p:nvSpPr>
        <p:spPr>
          <a:xfrm>
            <a:off x="838200" y="1870364"/>
            <a:ext cx="5745480" cy="4306600"/>
          </a:xfrm>
        </p:spPr>
        <p:txBody>
          <a:bodyPr/>
          <a:lstStyle/>
          <a:p>
            <a:pPr>
              <a:lnSpc>
                <a:spcPct val="150000"/>
              </a:lnSpc>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物质生产实践是人类</a:t>
            </a: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最基本的实践活动</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，它解决人与自然的矛盾，满足人们物质生活资料和生产劳动资料的需要，同时生产和再生产社会的基本经济关系，由此决定着社会的基本性质和面貌。</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93CD5331-2376-4A67-A73F-A567FADEDA8D}"/>
              </a:ext>
            </a:extLst>
          </p:cNvPr>
          <p:cNvPicPr>
            <a:picLocks noChangeAspect="1"/>
          </p:cNvPicPr>
          <p:nvPr/>
        </p:nvPicPr>
        <p:blipFill>
          <a:blip r:embed="rId2"/>
          <a:stretch>
            <a:fillRect/>
          </a:stretch>
        </p:blipFill>
        <p:spPr>
          <a:xfrm>
            <a:off x="7665082" y="1"/>
            <a:ext cx="4526918" cy="3671667"/>
          </a:xfrm>
          <a:prstGeom prst="rect">
            <a:avLst/>
          </a:prstGeom>
        </p:spPr>
      </p:pic>
      <p:pic>
        <p:nvPicPr>
          <p:cNvPr id="5" name="图片 4">
            <a:extLst>
              <a:ext uri="{FF2B5EF4-FFF2-40B4-BE49-F238E27FC236}">
                <a16:creationId xmlns:a16="http://schemas.microsoft.com/office/drawing/2014/main" xmlns="" id="{81942A04-5611-4EA5-BCE5-8836B5BEEE2C}"/>
              </a:ext>
            </a:extLst>
          </p:cNvPr>
          <p:cNvPicPr>
            <a:picLocks noChangeAspect="1"/>
          </p:cNvPicPr>
          <p:nvPr/>
        </p:nvPicPr>
        <p:blipFill>
          <a:blip r:embed="rId3"/>
          <a:stretch>
            <a:fillRect/>
          </a:stretch>
        </p:blipFill>
        <p:spPr>
          <a:xfrm>
            <a:off x="7665082" y="3671668"/>
            <a:ext cx="4526918" cy="3186332"/>
          </a:xfrm>
          <a:prstGeom prst="rect">
            <a:avLst/>
          </a:prstGeom>
        </p:spPr>
      </p:pic>
    </p:spTree>
    <p:extLst>
      <p:ext uri="{BB962C8B-B14F-4D97-AF65-F5344CB8AC3E}">
        <p14:creationId xmlns:p14="http://schemas.microsoft.com/office/powerpoint/2010/main" val="326457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实践的基本类型：社会政治实践</a:t>
            </a:r>
          </a:p>
        </p:txBody>
      </p:sp>
      <p:sp>
        <p:nvSpPr>
          <p:cNvPr id="3" name="内容占位符 2"/>
          <p:cNvSpPr>
            <a:spLocks noGrp="1"/>
          </p:cNvSpPr>
          <p:nvPr>
            <p:ph sz="quarter" idx="13"/>
          </p:nvPr>
        </p:nvSpPr>
        <p:spPr>
          <a:xfrm>
            <a:off x="838199" y="1508761"/>
            <a:ext cx="9802091" cy="1656470"/>
          </a:xfrm>
        </p:spPr>
        <p:txBody>
          <a:bodyPr>
            <a:normAutofit/>
          </a:bodyPr>
          <a:lstStyle/>
          <a:p>
            <a:pPr>
              <a:lnSpc>
                <a:spcPct val="150000"/>
              </a:lnSpc>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社会政治实践是形成各种社会关系的实践活动，表现为人们之间的社会交往和政治活动。</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C22F86C5-E361-45F0-82CA-EF04A32AFDA8}"/>
              </a:ext>
            </a:extLst>
          </p:cNvPr>
          <p:cNvPicPr>
            <a:picLocks noChangeAspect="1"/>
          </p:cNvPicPr>
          <p:nvPr/>
        </p:nvPicPr>
        <p:blipFill>
          <a:blip r:embed="rId2"/>
          <a:stretch>
            <a:fillRect/>
          </a:stretch>
        </p:blipFill>
        <p:spPr>
          <a:xfrm>
            <a:off x="936674" y="3039794"/>
            <a:ext cx="3255546" cy="3129523"/>
          </a:xfrm>
          <a:prstGeom prst="rect">
            <a:avLst/>
          </a:prstGeom>
        </p:spPr>
      </p:pic>
      <p:pic>
        <p:nvPicPr>
          <p:cNvPr id="5" name="图片 4">
            <a:extLst>
              <a:ext uri="{FF2B5EF4-FFF2-40B4-BE49-F238E27FC236}">
                <a16:creationId xmlns:a16="http://schemas.microsoft.com/office/drawing/2014/main" xmlns="" id="{06238F5A-B852-4FE2-A6F2-F5A782D7A70E}"/>
              </a:ext>
            </a:extLst>
          </p:cNvPr>
          <p:cNvPicPr>
            <a:picLocks noChangeAspect="1"/>
          </p:cNvPicPr>
          <p:nvPr/>
        </p:nvPicPr>
        <p:blipFill>
          <a:blip r:embed="rId3"/>
          <a:stretch>
            <a:fillRect/>
          </a:stretch>
        </p:blipFill>
        <p:spPr>
          <a:xfrm>
            <a:off x="4445391" y="3039794"/>
            <a:ext cx="3554391" cy="3129523"/>
          </a:xfrm>
          <a:prstGeom prst="rect">
            <a:avLst/>
          </a:prstGeom>
        </p:spPr>
      </p:pic>
      <p:pic>
        <p:nvPicPr>
          <p:cNvPr id="6" name="图片 5">
            <a:extLst>
              <a:ext uri="{FF2B5EF4-FFF2-40B4-BE49-F238E27FC236}">
                <a16:creationId xmlns:a16="http://schemas.microsoft.com/office/drawing/2014/main" xmlns="" id="{BC775BEE-B597-44BA-80B8-398A99E876FB}"/>
              </a:ext>
            </a:extLst>
          </p:cNvPr>
          <p:cNvPicPr>
            <a:picLocks noChangeAspect="1"/>
          </p:cNvPicPr>
          <p:nvPr/>
        </p:nvPicPr>
        <p:blipFill>
          <a:blip r:embed="rId4"/>
          <a:stretch>
            <a:fillRect/>
          </a:stretch>
        </p:blipFill>
        <p:spPr>
          <a:xfrm>
            <a:off x="8252952" y="3039794"/>
            <a:ext cx="3704585" cy="3129522"/>
          </a:xfrm>
          <a:prstGeom prst="rect">
            <a:avLst/>
          </a:prstGeom>
        </p:spPr>
      </p:pic>
    </p:spTree>
    <p:extLst>
      <p:ext uri="{BB962C8B-B14F-4D97-AF65-F5344CB8AC3E}">
        <p14:creationId xmlns:p14="http://schemas.microsoft.com/office/powerpoint/2010/main" val="217749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custDataLst>
              <p:tags r:id="rId2"/>
            </p:custDataLst>
          </p:nvPr>
        </p:nvSpPr>
        <p:spPr>
          <a:xfrm>
            <a:off x="3187337" y="1162594"/>
            <a:ext cx="5081065" cy="1123406"/>
          </a:xfrm>
          <a:prstGeom prst="roundRect">
            <a:avLst>
              <a:gd name="adj" fmla="val 5000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4000" dirty="0">
                <a:latin typeface="华文新魏" panose="02010800040101010101" pitchFamily="2" charset="-122"/>
                <a:ea typeface="华文新魏" panose="02010800040101010101" pitchFamily="2" charset="-122"/>
                <a:cs typeface="+mj-cs"/>
              </a:rPr>
              <a:t>第一节 实践与认识</a:t>
            </a:r>
            <a:endParaRPr lang="en-US" altLang="zh-CN" sz="4000" dirty="0">
              <a:latin typeface="华文新魏" panose="02010800040101010101" pitchFamily="2" charset="-122"/>
              <a:ea typeface="华文新魏" panose="02010800040101010101" pitchFamily="2" charset="-122"/>
              <a:cs typeface="+mj-cs"/>
            </a:endParaRPr>
          </a:p>
        </p:txBody>
      </p:sp>
      <p:grpSp>
        <p:nvGrpSpPr>
          <p:cNvPr id="13" name="组合 12"/>
          <p:cNvGrpSpPr/>
          <p:nvPr>
            <p:custDataLst>
              <p:tags r:id="rId3"/>
            </p:custDataLst>
          </p:nvPr>
        </p:nvGrpSpPr>
        <p:grpSpPr>
          <a:xfrm>
            <a:off x="3304904" y="3261935"/>
            <a:ext cx="5784506" cy="1009813"/>
            <a:chOff x="3352804" y="1960350"/>
            <a:chExt cx="5486393" cy="570962"/>
          </a:xfrm>
        </p:grpSpPr>
        <p:cxnSp>
          <p:nvCxnSpPr>
            <p:cNvPr id="14" name="直接连接符 13"/>
            <p:cNvCxnSpPr/>
            <p:nvPr>
              <p:custDataLst>
                <p:tags r:id="rId4"/>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5"/>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6"/>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8"/>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9"/>
              </p:custDataLst>
            </p:nvPr>
          </p:nvSpPr>
          <p:spPr>
            <a:xfrm>
              <a:off x="3352804" y="2139215"/>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23" name="文本框 22"/>
            <p:cNvSpPr txBox="1"/>
            <p:nvPr>
              <p:custDataLst>
                <p:tags r:id="rId10"/>
              </p:custDataLst>
            </p:nvPr>
          </p:nvSpPr>
          <p:spPr>
            <a:xfrm>
              <a:off x="3736074" y="2074999"/>
              <a:ext cx="5103123" cy="452432"/>
            </a:xfrm>
            <a:prstGeom prst="rect">
              <a:avLst/>
            </a:prstGeom>
            <a:solidFill>
              <a:schemeClr val="bg2">
                <a:lumMod val="50000"/>
              </a:schemeClr>
            </a:solidFill>
          </p:spPr>
          <p:txBody>
            <a:bodyPr wrap="square" rtlCol="0" anchor="ctr">
              <a:noAutofit/>
            </a:bodyPr>
            <a:lstStyle/>
            <a:p>
              <a:pPr>
                <a:lnSpc>
                  <a:spcPct val="130000"/>
                </a:lnSpc>
              </a:pPr>
              <a:r>
                <a:rPr lang="zh-CN" altLang="en-US" sz="3600" dirty="0">
                  <a:solidFill>
                    <a:schemeClr val="bg1"/>
                  </a:solidFill>
                  <a:latin typeface="华文新魏" panose="02010800040101010101" pitchFamily="2" charset="-122"/>
                  <a:ea typeface="华文新魏" panose="02010800040101010101" pitchFamily="2" charset="-122"/>
                </a:rPr>
                <a:t>实践的本质与基本结构</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4675" y="809586"/>
            <a:ext cx="10364451" cy="1596177"/>
          </a:xfrm>
        </p:spPr>
        <p:txBody>
          <a:bodyPr/>
          <a:lstStyle/>
          <a:p>
            <a:r>
              <a:rPr lang="zh-CN" altLang="en-US" dirty="0"/>
              <a:t>实践的基本类型：科学文化实践</a:t>
            </a:r>
          </a:p>
        </p:txBody>
      </p:sp>
      <p:sp>
        <p:nvSpPr>
          <p:cNvPr id="3" name="内容占位符 2"/>
          <p:cNvSpPr>
            <a:spLocks noGrp="1"/>
          </p:cNvSpPr>
          <p:nvPr>
            <p:ph sz="quarter" idx="13"/>
          </p:nvPr>
        </p:nvSpPr>
        <p:spPr>
          <a:xfrm>
            <a:off x="1029269" y="2552799"/>
            <a:ext cx="5756564" cy="2088076"/>
          </a:xfrm>
        </p:spPr>
        <p:txBody>
          <a:bodyPr>
            <a:noAutofit/>
          </a:bodyPr>
          <a:lstStyle/>
          <a:p>
            <a:pPr>
              <a:lnSpc>
                <a:spcPct val="150000"/>
              </a:lnSpc>
            </a:pPr>
            <a:r>
              <a:rPr lang="zh-CN" altLang="en-US" dirty="0">
                <a:latin typeface="微软雅黑" panose="020B0503020204020204" pitchFamily="34" charset="-122"/>
                <a:ea typeface="微软雅黑" panose="020B0503020204020204" pitchFamily="34" charset="-122"/>
              </a:rPr>
              <a:t>科学文化实践是创造精神文化产品的实践活动，它有各种不同的形式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其中重要的形式有科学、艺术、教育等。</a:t>
            </a:r>
          </a:p>
        </p:txBody>
      </p:sp>
      <p:pic>
        <p:nvPicPr>
          <p:cNvPr id="4" name="图片 3">
            <a:extLst>
              <a:ext uri="{FF2B5EF4-FFF2-40B4-BE49-F238E27FC236}">
                <a16:creationId xmlns:a16="http://schemas.microsoft.com/office/drawing/2014/main" xmlns="" id="{9419E5E7-2F28-443E-B5E6-7549B3B85014}"/>
              </a:ext>
            </a:extLst>
          </p:cNvPr>
          <p:cNvPicPr>
            <a:picLocks noChangeAspect="1"/>
          </p:cNvPicPr>
          <p:nvPr/>
        </p:nvPicPr>
        <p:blipFill>
          <a:blip r:embed="rId2"/>
          <a:stretch>
            <a:fillRect/>
          </a:stretch>
        </p:blipFill>
        <p:spPr>
          <a:xfrm>
            <a:off x="7807569" y="0"/>
            <a:ext cx="4384431" cy="3596837"/>
          </a:xfrm>
          <a:prstGeom prst="rect">
            <a:avLst/>
          </a:prstGeom>
        </p:spPr>
      </p:pic>
      <p:pic>
        <p:nvPicPr>
          <p:cNvPr id="5" name="图片 4">
            <a:extLst>
              <a:ext uri="{FF2B5EF4-FFF2-40B4-BE49-F238E27FC236}">
                <a16:creationId xmlns:a16="http://schemas.microsoft.com/office/drawing/2014/main" xmlns="" id="{918AE8F8-57B8-4665-B26D-46BA7326128E}"/>
              </a:ext>
            </a:extLst>
          </p:cNvPr>
          <p:cNvPicPr>
            <a:picLocks noChangeAspect="1"/>
          </p:cNvPicPr>
          <p:nvPr/>
        </p:nvPicPr>
        <p:blipFill>
          <a:blip r:embed="rId3"/>
          <a:stretch>
            <a:fillRect/>
          </a:stretch>
        </p:blipFill>
        <p:spPr>
          <a:xfrm>
            <a:off x="7807569" y="3596837"/>
            <a:ext cx="4384431" cy="3261163"/>
          </a:xfrm>
          <a:prstGeom prst="rect">
            <a:avLst/>
          </a:prstGeom>
        </p:spPr>
      </p:pic>
    </p:spTree>
    <p:extLst>
      <p:ext uri="{BB962C8B-B14F-4D97-AF65-F5344CB8AC3E}">
        <p14:creationId xmlns:p14="http://schemas.microsoft.com/office/powerpoint/2010/main" val="417653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6470" y="1"/>
            <a:ext cx="10364451" cy="1596177"/>
          </a:xfrm>
        </p:spPr>
        <p:txBody>
          <a:bodyPr/>
          <a:lstStyle/>
          <a:p>
            <a:r>
              <a:rPr lang="zh-CN" altLang="en-US" dirty="0"/>
              <a:t>新的实践形式：虚拟实践</a:t>
            </a:r>
          </a:p>
        </p:txBody>
      </p:sp>
      <p:pic>
        <p:nvPicPr>
          <p:cNvPr id="4" name="内容占位符 3">
            <a:extLst>
              <a:ext uri="{FF2B5EF4-FFF2-40B4-BE49-F238E27FC236}">
                <a16:creationId xmlns:a16="http://schemas.microsoft.com/office/drawing/2014/main" xmlns="" id="{BE42B97D-AC5C-44C6-B15B-8E45D7E6B482}"/>
              </a:ext>
            </a:extLst>
          </p:cNvPr>
          <p:cNvPicPr>
            <a:picLocks noGrp="1" noChangeAspect="1"/>
          </p:cNvPicPr>
          <p:nvPr>
            <p:ph sz="quarter" idx="13"/>
          </p:nvPr>
        </p:nvPicPr>
        <p:blipFill>
          <a:blip r:embed="rId2"/>
          <a:stretch>
            <a:fillRect/>
          </a:stretch>
        </p:blipFill>
        <p:spPr>
          <a:xfrm>
            <a:off x="7052117" y="1"/>
            <a:ext cx="5139883" cy="6858000"/>
          </a:xfrm>
          <a:prstGeom prst="rect">
            <a:avLst/>
          </a:prstGeom>
        </p:spPr>
      </p:pic>
      <p:sp>
        <p:nvSpPr>
          <p:cNvPr id="5" name="矩形 4">
            <a:extLst>
              <a:ext uri="{FF2B5EF4-FFF2-40B4-BE49-F238E27FC236}">
                <a16:creationId xmlns:a16="http://schemas.microsoft.com/office/drawing/2014/main" xmlns="" id="{3C8708AB-697E-4A40-8699-3054FF8CD0D6}"/>
              </a:ext>
            </a:extLst>
          </p:cNvPr>
          <p:cNvSpPr/>
          <p:nvPr/>
        </p:nvSpPr>
        <p:spPr>
          <a:xfrm>
            <a:off x="207818" y="1310640"/>
            <a:ext cx="6580908" cy="5632311"/>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虚拟实践实质是主体和客体之间通过数字化中介系统在虚拟空间进行的双向对象化的活动，具有交互性、开放性、间接性等特点。</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虚拟实践的出现为人的发展提供了多样的自由空间，极大地提升了人的活动的自主性、创造性，对人类社会生活产生了重大影响，同时也带来许多新的问题。</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必须看到，虚拟实践是</a:t>
            </a:r>
            <a:r>
              <a:rPr lang="zh-CN" altLang="en-US" sz="2400" dirty="0">
                <a:solidFill>
                  <a:srgbClr val="FF0000"/>
                </a:solidFill>
                <a:latin typeface="微软雅黑" panose="020B0503020204020204" pitchFamily="34" charset="-122"/>
                <a:ea typeface="微软雅黑" panose="020B0503020204020204" pitchFamily="34" charset="-122"/>
              </a:rPr>
              <a:t>实践活动的派生形式</a:t>
            </a:r>
            <a:r>
              <a:rPr lang="zh-CN" altLang="en-US" sz="2400" dirty="0">
                <a:latin typeface="微软雅黑" panose="020B0503020204020204" pitchFamily="34" charset="-122"/>
                <a:ea typeface="微软雅黑" panose="020B0503020204020204" pitchFamily="34" charset="-122"/>
              </a:rPr>
              <a:t>，具有相对独立性。</a:t>
            </a:r>
          </a:p>
        </p:txBody>
      </p:sp>
    </p:spTree>
    <p:extLst>
      <p:ext uri="{BB962C8B-B14F-4D97-AF65-F5344CB8AC3E}">
        <p14:creationId xmlns:p14="http://schemas.microsoft.com/office/powerpoint/2010/main" val="103858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4</a:t>
            </a:r>
          </a:p>
        </p:txBody>
      </p:sp>
      <p:sp>
        <p:nvSpPr>
          <p:cNvPr id="3" name="标题 2"/>
          <p:cNvSpPr>
            <a:spLocks noGrp="1"/>
          </p:cNvSpPr>
          <p:nvPr>
            <p:ph type="title"/>
            <p:custDataLst>
              <p:tags r:id="rId3"/>
            </p:custDataLst>
          </p:nvPr>
        </p:nvSpPr>
        <p:spPr/>
        <p:txBody>
          <a:bodyPr>
            <a:normAutofit/>
          </a:bodyPr>
          <a:lstStyle/>
          <a:p>
            <a:r>
              <a:rPr lang="zh-CN" altLang="en-US" sz="4800" dirty="0"/>
              <a:t>实践在认识活动中的作用</a:t>
            </a:r>
          </a:p>
        </p:txBody>
      </p:sp>
      <p:sp>
        <p:nvSpPr>
          <p:cNvPr id="4" name="文本占位符 3"/>
          <p:cNvSpPr>
            <a:spLocks noGrp="1"/>
          </p:cNvSpPr>
          <p:nvPr>
            <p:ph type="body" idx="1"/>
            <p:custDataLst>
              <p:tags r:id="rId4"/>
            </p:custDataLst>
          </p:nvPr>
        </p:nvSpPr>
        <p:spPr>
          <a:xfrm>
            <a:off x="3226526" y="4362994"/>
            <a:ext cx="8224576" cy="790231"/>
          </a:xfrm>
        </p:spPr>
        <p:txBody>
          <a:bodyPr>
            <a:noAutofit/>
          </a:bodyPr>
          <a:lstStyle/>
          <a:p>
            <a:pPr algn="l">
              <a:lnSpc>
                <a:spcPct val="100000"/>
              </a:lnSpc>
            </a:pPr>
            <a:r>
              <a:rPr lang="zh-CN" altLang="en-US" sz="3200" dirty="0">
                <a:solidFill>
                  <a:schemeClr val="bg2">
                    <a:lumMod val="50000"/>
                  </a:schemeClr>
                </a:solidFill>
                <a:latin typeface="微软雅黑" panose="020B0503020204020204" pitchFamily="34" charset="-122"/>
                <a:ea typeface="微软雅黑" panose="020B0503020204020204" pitchFamily="34" charset="-122"/>
              </a:rPr>
              <a:t>辩证唯物主义认为，在实践和认识之间，实践是认识的基础，实践在认识活动中起着决定性的作用。</a:t>
            </a:r>
          </a:p>
        </p:txBody>
      </p:sp>
    </p:spTree>
    <p:custDataLst>
      <p:tags r:id="rId1"/>
    </p:custDataLst>
    <p:extLst>
      <p:ext uri="{BB962C8B-B14F-4D97-AF65-F5344CB8AC3E}">
        <p14:creationId xmlns:p14="http://schemas.microsoft.com/office/powerpoint/2010/main" val="343539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FC36AE3-A525-4969-B62C-3873C8C1EBB7}"/>
              </a:ext>
            </a:extLst>
          </p:cNvPr>
          <p:cNvSpPr>
            <a:spLocks noGrp="1"/>
          </p:cNvSpPr>
          <p:nvPr>
            <p:ph type="title"/>
          </p:nvPr>
        </p:nvSpPr>
        <p:spPr>
          <a:xfrm>
            <a:off x="976491" y="317364"/>
            <a:ext cx="10364451" cy="1596177"/>
          </a:xfrm>
        </p:spPr>
        <p:txBody>
          <a:bodyPr/>
          <a:lstStyle/>
          <a:p>
            <a:r>
              <a:rPr lang="zh-CN" altLang="en-US" dirty="0"/>
              <a:t>实践是认识的来源</a:t>
            </a:r>
          </a:p>
        </p:txBody>
      </p:sp>
      <p:sp>
        <p:nvSpPr>
          <p:cNvPr id="3" name="内容占位符 2">
            <a:extLst>
              <a:ext uri="{FF2B5EF4-FFF2-40B4-BE49-F238E27FC236}">
                <a16:creationId xmlns:a16="http://schemas.microsoft.com/office/drawing/2014/main" xmlns="" id="{BD909E76-A86C-4722-8A13-63EC68AB13CB}"/>
              </a:ext>
            </a:extLst>
          </p:cNvPr>
          <p:cNvSpPr>
            <a:spLocks noGrp="1"/>
          </p:cNvSpPr>
          <p:nvPr>
            <p:ph sz="quarter" idx="13"/>
          </p:nvPr>
        </p:nvSpPr>
        <p:spPr>
          <a:xfrm>
            <a:off x="838199" y="1310640"/>
            <a:ext cx="10641037" cy="1727983"/>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认识的内容是在实践活动的基础上产生和发展的。人们只有通过实践实际地改造和变革对象，才能准确把握对象的属性、本质和规律，形成正确的认识，并以这种认识指导人的实践活动。</a:t>
            </a:r>
          </a:p>
        </p:txBody>
      </p:sp>
      <p:sp>
        <p:nvSpPr>
          <p:cNvPr id="4" name="矩形 3">
            <a:extLst>
              <a:ext uri="{FF2B5EF4-FFF2-40B4-BE49-F238E27FC236}">
                <a16:creationId xmlns:a16="http://schemas.microsoft.com/office/drawing/2014/main" xmlns="" id="{D11AE3FC-442E-4DFD-BE36-4E2BA7CEEC4C}"/>
              </a:ext>
            </a:extLst>
          </p:cNvPr>
          <p:cNvSpPr/>
          <p:nvPr/>
        </p:nvSpPr>
        <p:spPr>
          <a:xfrm>
            <a:off x="5387925" y="3428999"/>
            <a:ext cx="5795889" cy="2308324"/>
          </a:xfrm>
          <a:prstGeom prst="rect">
            <a:avLst/>
          </a:prstGeom>
          <a:solidFill>
            <a:schemeClr val="accent3">
              <a:lumMod val="20000"/>
              <a:lumOff val="80000"/>
            </a:schemeClr>
          </a:solidFill>
        </p:spPr>
        <p:txBody>
          <a:bodyPr wrap="square">
            <a:spAutoFit/>
          </a:bodyPr>
          <a:lstStyle/>
          <a:p>
            <a:pPr>
              <a:lnSpc>
                <a:spcPct val="150000"/>
              </a:lnSpc>
            </a:pPr>
            <a:r>
              <a:rPr lang="zh-CN" altLang="en-US" sz="2400" dirty="0">
                <a:solidFill>
                  <a:schemeClr val="bg2">
                    <a:lumMod val="50000"/>
                  </a:schemeClr>
                </a:solidFill>
                <a:latin typeface="微软雅黑" panose="020B0503020204020204" pitchFamily="34" charset="-122"/>
                <a:ea typeface="微软雅黑" panose="020B0503020204020204" pitchFamily="34" charset="-122"/>
              </a:rPr>
              <a:t>       我们党现阶段提出和实施的理论和路线方针政策，之所以正确，就是因为它们都是以我国现时代的社会存在为基础的。</a:t>
            </a:r>
            <a:endParaRPr lang="en-US" altLang="zh-CN" sz="2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习近平</a:t>
            </a:r>
          </a:p>
        </p:txBody>
      </p:sp>
      <p:pic>
        <p:nvPicPr>
          <p:cNvPr id="5" name="图片 4">
            <a:extLst>
              <a:ext uri="{FF2B5EF4-FFF2-40B4-BE49-F238E27FC236}">
                <a16:creationId xmlns:a16="http://schemas.microsoft.com/office/drawing/2014/main" xmlns="" id="{0BBD10C4-5DBE-4B45-A660-3C5B32EDDADD}"/>
              </a:ext>
            </a:extLst>
          </p:cNvPr>
          <p:cNvPicPr>
            <a:picLocks noChangeAspect="1"/>
          </p:cNvPicPr>
          <p:nvPr/>
        </p:nvPicPr>
        <p:blipFill>
          <a:blip r:embed="rId2"/>
          <a:stretch>
            <a:fillRect/>
          </a:stretch>
        </p:blipFill>
        <p:spPr>
          <a:xfrm>
            <a:off x="838199" y="3038622"/>
            <a:ext cx="4018814" cy="3615395"/>
          </a:xfrm>
          <a:prstGeom prst="rect">
            <a:avLst/>
          </a:prstGeom>
        </p:spPr>
      </p:pic>
    </p:spTree>
    <p:extLst>
      <p:ext uri="{BB962C8B-B14F-4D97-AF65-F5344CB8AC3E}">
        <p14:creationId xmlns:p14="http://schemas.microsoft.com/office/powerpoint/2010/main" val="398741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02D23EA-ACD6-45F6-BEF3-8EB8B4A07C9D}"/>
              </a:ext>
            </a:extLst>
          </p:cNvPr>
          <p:cNvSpPr>
            <a:spLocks noGrp="1"/>
          </p:cNvSpPr>
          <p:nvPr>
            <p:ph type="title"/>
          </p:nvPr>
        </p:nvSpPr>
        <p:spPr>
          <a:xfrm>
            <a:off x="950741" y="99902"/>
            <a:ext cx="10364451" cy="1596177"/>
          </a:xfrm>
        </p:spPr>
        <p:txBody>
          <a:bodyPr/>
          <a:lstStyle/>
          <a:p>
            <a:r>
              <a:rPr lang="zh-CN" altLang="en-US" dirty="0"/>
              <a:t>实践是认识发展的动力</a:t>
            </a:r>
          </a:p>
        </p:txBody>
      </p:sp>
      <p:sp>
        <p:nvSpPr>
          <p:cNvPr id="3" name="内容占位符 2">
            <a:extLst>
              <a:ext uri="{FF2B5EF4-FFF2-40B4-BE49-F238E27FC236}">
                <a16:creationId xmlns:a16="http://schemas.microsoft.com/office/drawing/2014/main" xmlns="" id="{7B3B9FAD-91E4-4860-914F-AA0F361684D1}"/>
              </a:ext>
            </a:extLst>
          </p:cNvPr>
          <p:cNvSpPr>
            <a:spLocks noGrp="1"/>
          </p:cNvSpPr>
          <p:nvPr>
            <p:ph sz="quarter" idx="13"/>
          </p:nvPr>
        </p:nvSpPr>
        <p:spPr>
          <a:xfrm>
            <a:off x="869265" y="1312668"/>
            <a:ext cx="11006797" cy="1268650"/>
          </a:xfrm>
        </p:spPr>
        <p:txBody>
          <a:bodyPr>
            <a:normAutofit/>
          </a:bodyPr>
          <a:lstStyle/>
          <a:p>
            <a:pPr>
              <a:lnSpc>
                <a:spcPct val="150000"/>
              </a:lnSpc>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实践的需要推动认识的产生和发展，推动人类的科学发现和技术发明，推动人类的思想进步和理论创新。</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E46DF7A0-A09B-41B7-BD8A-6BFD2B088ABB}"/>
              </a:ext>
            </a:extLst>
          </p:cNvPr>
          <p:cNvPicPr>
            <a:picLocks noChangeAspect="1"/>
          </p:cNvPicPr>
          <p:nvPr/>
        </p:nvPicPr>
        <p:blipFill>
          <a:blip r:embed="rId2"/>
          <a:stretch>
            <a:fillRect/>
          </a:stretch>
        </p:blipFill>
        <p:spPr>
          <a:xfrm>
            <a:off x="950741" y="2349305"/>
            <a:ext cx="4868596" cy="4143570"/>
          </a:xfrm>
          <a:prstGeom prst="rect">
            <a:avLst/>
          </a:prstGeom>
        </p:spPr>
      </p:pic>
      <p:pic>
        <p:nvPicPr>
          <p:cNvPr id="8" name="图片 7">
            <a:extLst>
              <a:ext uri="{FF2B5EF4-FFF2-40B4-BE49-F238E27FC236}">
                <a16:creationId xmlns:a16="http://schemas.microsoft.com/office/drawing/2014/main" xmlns="" id="{07818D56-1BD8-4964-86BF-8689E1369DF8}"/>
              </a:ext>
            </a:extLst>
          </p:cNvPr>
          <p:cNvPicPr>
            <a:picLocks noChangeAspect="1"/>
          </p:cNvPicPr>
          <p:nvPr/>
        </p:nvPicPr>
        <p:blipFill>
          <a:blip r:embed="rId3"/>
          <a:stretch>
            <a:fillRect/>
          </a:stretch>
        </p:blipFill>
        <p:spPr>
          <a:xfrm>
            <a:off x="6372664" y="2349305"/>
            <a:ext cx="5119467" cy="4143570"/>
          </a:xfrm>
          <a:prstGeom prst="rect">
            <a:avLst/>
          </a:prstGeom>
        </p:spPr>
      </p:pic>
    </p:spTree>
    <p:extLst>
      <p:ext uri="{BB962C8B-B14F-4D97-AF65-F5344CB8AC3E}">
        <p14:creationId xmlns:p14="http://schemas.microsoft.com/office/powerpoint/2010/main" val="427226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anim calcmode="lin" valueType="num">
                                      <p:cBhvr>
                                        <p:cTn id="22" dur="2000" fill="hold"/>
                                        <p:tgtEl>
                                          <p:spTgt spid="8"/>
                                        </p:tgtEl>
                                        <p:attrNameLst>
                                          <p:attrName>ppt_w</p:attrName>
                                        </p:attrNameLst>
                                      </p:cBhvr>
                                      <p:tavLst>
                                        <p:tav tm="0" fmla="#ppt_w*sin(2.5*pi*$)">
                                          <p:val>
                                            <p:fltVal val="0"/>
                                          </p:val>
                                        </p:tav>
                                        <p:tav tm="100000">
                                          <p:val>
                                            <p:fltVal val="1"/>
                                          </p:val>
                                        </p:tav>
                                      </p:tavLst>
                                    </p:anim>
                                    <p:anim calcmode="lin" valueType="num">
                                      <p:cBhvr>
                                        <p:cTn id="23"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9DD4F20-4859-45C9-88DA-404331A72397}"/>
              </a:ext>
            </a:extLst>
          </p:cNvPr>
          <p:cNvSpPr>
            <a:spLocks noGrp="1"/>
          </p:cNvSpPr>
          <p:nvPr>
            <p:ph type="title"/>
          </p:nvPr>
        </p:nvSpPr>
        <p:spPr>
          <a:xfrm>
            <a:off x="-874082" y="35675"/>
            <a:ext cx="10364451" cy="1596177"/>
          </a:xfrm>
        </p:spPr>
        <p:txBody>
          <a:bodyPr/>
          <a:lstStyle/>
          <a:p>
            <a:r>
              <a:rPr lang="zh-CN" altLang="en-US" dirty="0"/>
              <a:t>实践是认识的目的</a:t>
            </a:r>
          </a:p>
        </p:txBody>
      </p:sp>
      <p:sp>
        <p:nvSpPr>
          <p:cNvPr id="3" name="内容占位符 2">
            <a:extLst>
              <a:ext uri="{FF2B5EF4-FFF2-40B4-BE49-F238E27FC236}">
                <a16:creationId xmlns:a16="http://schemas.microsoft.com/office/drawing/2014/main" xmlns="" id="{6C160E6C-7176-4BFD-BE6A-424908B74A75}"/>
              </a:ext>
            </a:extLst>
          </p:cNvPr>
          <p:cNvSpPr>
            <a:spLocks noGrp="1"/>
          </p:cNvSpPr>
          <p:nvPr>
            <p:ph sz="quarter" idx="13"/>
          </p:nvPr>
        </p:nvSpPr>
        <p:spPr>
          <a:xfrm>
            <a:off x="609600" y="1205345"/>
            <a:ext cx="6622473" cy="4821381"/>
          </a:xfrm>
        </p:spPr>
        <p:txBody>
          <a:bodyPr>
            <a:noAutofit/>
          </a:bodyPr>
          <a:lstStyle/>
          <a:p>
            <a:pPr>
              <a:lnSpc>
                <a:spcPct val="150000"/>
              </a:lnSpc>
            </a:pPr>
            <a:r>
              <a:rPr lang="zh-CN" altLang="en-US" dirty="0">
                <a:latin typeface="微软雅黑" panose="020B0503020204020204" pitchFamily="34" charset="-122"/>
                <a:ea typeface="微软雅黑" panose="020B0503020204020204" pitchFamily="34" charset="-122"/>
              </a:rPr>
              <a:t>人们通过实践获得认识，其最终目的是为实践服务，指导实践，以满足人们生活和生产的需要。</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自然科学的不断创新，目的是推动技术的更大发展，创造更丰富的物质财富，给人类带来更多的福祉。</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人文社会科学的不断创新，目的是认识社会，认识人类自身，改造社会，建设精神文明，创造精神财富，促进入的自由而全面的发展。</a:t>
            </a:r>
          </a:p>
        </p:txBody>
      </p:sp>
      <p:pic>
        <p:nvPicPr>
          <p:cNvPr id="4" name="图片 3">
            <a:extLst>
              <a:ext uri="{FF2B5EF4-FFF2-40B4-BE49-F238E27FC236}">
                <a16:creationId xmlns:a16="http://schemas.microsoft.com/office/drawing/2014/main" xmlns="" id="{AC0C1388-905C-4B90-BC59-6BDD3E488E80}"/>
              </a:ext>
            </a:extLst>
          </p:cNvPr>
          <p:cNvPicPr>
            <a:picLocks noChangeAspect="1"/>
          </p:cNvPicPr>
          <p:nvPr/>
        </p:nvPicPr>
        <p:blipFill>
          <a:blip r:embed="rId2"/>
          <a:stretch>
            <a:fillRect/>
          </a:stretch>
        </p:blipFill>
        <p:spPr>
          <a:xfrm>
            <a:off x="7863840" y="0"/>
            <a:ext cx="4328160" cy="3263705"/>
          </a:xfrm>
          <a:prstGeom prst="rect">
            <a:avLst/>
          </a:prstGeom>
        </p:spPr>
      </p:pic>
      <p:pic>
        <p:nvPicPr>
          <p:cNvPr id="5" name="图片 4">
            <a:extLst>
              <a:ext uri="{FF2B5EF4-FFF2-40B4-BE49-F238E27FC236}">
                <a16:creationId xmlns:a16="http://schemas.microsoft.com/office/drawing/2014/main" xmlns="" id="{DA7C0E93-46AA-4DA4-B8B7-DBF00401BCE5}"/>
              </a:ext>
            </a:extLst>
          </p:cNvPr>
          <p:cNvPicPr>
            <a:picLocks noChangeAspect="1"/>
          </p:cNvPicPr>
          <p:nvPr/>
        </p:nvPicPr>
        <p:blipFill>
          <a:blip r:embed="rId3"/>
          <a:stretch>
            <a:fillRect/>
          </a:stretch>
        </p:blipFill>
        <p:spPr>
          <a:xfrm>
            <a:off x="7863840" y="3204492"/>
            <a:ext cx="4431323" cy="3653508"/>
          </a:xfrm>
          <a:prstGeom prst="rect">
            <a:avLst/>
          </a:prstGeom>
        </p:spPr>
      </p:pic>
    </p:spTree>
    <p:extLst>
      <p:ext uri="{BB962C8B-B14F-4D97-AF65-F5344CB8AC3E}">
        <p14:creationId xmlns:p14="http://schemas.microsoft.com/office/powerpoint/2010/main" val="160351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29C621-5925-43E0-8C64-C988E14943BC}"/>
              </a:ext>
            </a:extLst>
          </p:cNvPr>
          <p:cNvSpPr>
            <a:spLocks noGrp="1"/>
          </p:cNvSpPr>
          <p:nvPr>
            <p:ph type="title"/>
          </p:nvPr>
        </p:nvSpPr>
        <p:spPr>
          <a:xfrm>
            <a:off x="921731" y="152425"/>
            <a:ext cx="10364451" cy="1596177"/>
          </a:xfrm>
        </p:spPr>
        <p:txBody>
          <a:bodyPr/>
          <a:lstStyle/>
          <a:p>
            <a:r>
              <a:rPr lang="zh-CN" altLang="en-US" dirty="0"/>
              <a:t>实践是检验认识真理性的唯一标准</a:t>
            </a:r>
          </a:p>
        </p:txBody>
      </p:sp>
      <p:sp>
        <p:nvSpPr>
          <p:cNvPr id="3" name="内容占位符 2">
            <a:extLst>
              <a:ext uri="{FF2B5EF4-FFF2-40B4-BE49-F238E27FC236}">
                <a16:creationId xmlns:a16="http://schemas.microsoft.com/office/drawing/2014/main" xmlns="" id="{3C9F6DA5-B183-4D9E-B7F8-121A6F2BD2A3}"/>
              </a:ext>
            </a:extLst>
          </p:cNvPr>
          <p:cNvSpPr>
            <a:spLocks noGrp="1"/>
          </p:cNvSpPr>
          <p:nvPr>
            <p:ph sz="quarter" idx="13"/>
          </p:nvPr>
        </p:nvSpPr>
        <p:spPr>
          <a:xfrm>
            <a:off x="838200" y="1310640"/>
            <a:ext cx="10515600" cy="1143637"/>
          </a:xfrm>
        </p:spPr>
        <p:txBody>
          <a:bodyPr>
            <a:normAutofit/>
          </a:bodyPr>
          <a:lstStyle/>
          <a:p>
            <a:pPr>
              <a:lnSpc>
                <a:spcPct val="150000"/>
              </a:lnSpc>
            </a:pPr>
            <a:r>
              <a:rPr lang="zh-CN" altLang="en-US" dirty="0"/>
              <a:t>认识是否具有真理性，既不能从认识本身得到证实，也不能从认识对象中得到回答，只有在实践中才能得到验证。</a:t>
            </a:r>
          </a:p>
        </p:txBody>
      </p:sp>
      <p:pic>
        <p:nvPicPr>
          <p:cNvPr id="4" name="图片 3">
            <a:extLst>
              <a:ext uri="{FF2B5EF4-FFF2-40B4-BE49-F238E27FC236}">
                <a16:creationId xmlns:a16="http://schemas.microsoft.com/office/drawing/2014/main" xmlns="" id="{E5B32717-40A2-41F3-B918-40EAF9315E38}"/>
              </a:ext>
            </a:extLst>
          </p:cNvPr>
          <p:cNvPicPr>
            <a:picLocks noChangeAspect="1"/>
          </p:cNvPicPr>
          <p:nvPr/>
        </p:nvPicPr>
        <p:blipFill>
          <a:blip r:embed="rId2"/>
          <a:stretch>
            <a:fillRect/>
          </a:stretch>
        </p:blipFill>
        <p:spPr>
          <a:xfrm>
            <a:off x="838200" y="2743753"/>
            <a:ext cx="3142957" cy="3980604"/>
          </a:xfrm>
          <a:prstGeom prst="rect">
            <a:avLst/>
          </a:prstGeom>
        </p:spPr>
      </p:pic>
      <p:sp>
        <p:nvSpPr>
          <p:cNvPr id="5" name="矩形 4">
            <a:extLst>
              <a:ext uri="{FF2B5EF4-FFF2-40B4-BE49-F238E27FC236}">
                <a16:creationId xmlns:a16="http://schemas.microsoft.com/office/drawing/2014/main" xmlns="" id="{CCEEA9DD-A4D3-4DEF-A4BE-6808AECA5C11}"/>
              </a:ext>
            </a:extLst>
          </p:cNvPr>
          <p:cNvSpPr/>
          <p:nvPr/>
        </p:nvSpPr>
        <p:spPr>
          <a:xfrm>
            <a:off x="4613564" y="2743753"/>
            <a:ext cx="7287492" cy="2123658"/>
          </a:xfrm>
          <a:prstGeom prst="rect">
            <a:avLst/>
          </a:prstGeom>
          <a:solidFill>
            <a:schemeClr val="accent1">
              <a:lumMod val="20000"/>
              <a:lumOff val="80000"/>
            </a:schemeClr>
          </a:solid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“判定认识或理论之是否真理，不是依主观上觉得如何而定，而是依客观上社会实践的结果如何而定。真理的标准只能是社会的实践。”</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毛泽东</a:t>
            </a:r>
          </a:p>
        </p:txBody>
      </p:sp>
      <p:sp>
        <p:nvSpPr>
          <p:cNvPr id="6" name="Freeform 23"/>
          <p:cNvSpPr>
            <a:spLocks/>
          </p:cNvSpPr>
          <p:nvPr/>
        </p:nvSpPr>
        <p:spPr bwMode="gray">
          <a:xfrm rot="18290010">
            <a:off x="3720198" y="5574385"/>
            <a:ext cx="2359252" cy="596655"/>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D2CD00"/>
          </a:soli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ko-KR"/>
            </a:defPPr>
            <a:lvl1pPr algn="ctr" rtl="0" fontAlgn="base" latinLnBrk="1">
              <a:spcBef>
                <a:spcPct val="0"/>
              </a:spcBef>
              <a:spcAft>
                <a:spcPct val="0"/>
              </a:spcAft>
              <a:defRPr kumimoji="1" kern="1200">
                <a:solidFill>
                  <a:schemeClr val="tx1"/>
                </a:solidFill>
                <a:latin typeface="Gulim" pitchFamily="34" charset="-127"/>
                <a:ea typeface="Gulim" pitchFamily="34" charset="-127"/>
                <a:cs typeface="+mn-cs"/>
              </a:defRPr>
            </a:lvl1pPr>
            <a:lvl2pPr marL="457200" algn="ctr" rtl="0" fontAlgn="base" latinLnBrk="1">
              <a:spcBef>
                <a:spcPct val="0"/>
              </a:spcBef>
              <a:spcAft>
                <a:spcPct val="0"/>
              </a:spcAft>
              <a:defRPr kumimoji="1" kern="1200">
                <a:solidFill>
                  <a:schemeClr val="tx1"/>
                </a:solidFill>
                <a:latin typeface="Gulim" pitchFamily="34" charset="-127"/>
                <a:ea typeface="Gulim" pitchFamily="34" charset="-127"/>
                <a:cs typeface="+mn-cs"/>
              </a:defRPr>
            </a:lvl2pPr>
            <a:lvl3pPr marL="914400" algn="ctr" rtl="0" fontAlgn="base" latinLnBrk="1">
              <a:spcBef>
                <a:spcPct val="0"/>
              </a:spcBef>
              <a:spcAft>
                <a:spcPct val="0"/>
              </a:spcAft>
              <a:defRPr kumimoji="1" kern="1200">
                <a:solidFill>
                  <a:schemeClr val="tx1"/>
                </a:solidFill>
                <a:latin typeface="Gulim" pitchFamily="34" charset="-127"/>
                <a:ea typeface="Gulim" pitchFamily="34" charset="-127"/>
                <a:cs typeface="+mn-cs"/>
              </a:defRPr>
            </a:lvl3pPr>
            <a:lvl4pPr marL="1371600" algn="ctr" rtl="0" fontAlgn="base" latinLnBrk="1">
              <a:spcBef>
                <a:spcPct val="0"/>
              </a:spcBef>
              <a:spcAft>
                <a:spcPct val="0"/>
              </a:spcAft>
              <a:defRPr kumimoji="1" kern="1200">
                <a:solidFill>
                  <a:schemeClr val="tx1"/>
                </a:solidFill>
                <a:latin typeface="Gulim" pitchFamily="34" charset="-127"/>
                <a:ea typeface="Gulim" pitchFamily="34" charset="-127"/>
                <a:cs typeface="+mn-cs"/>
              </a:defRPr>
            </a:lvl4pPr>
            <a:lvl5pPr marL="1828800" algn="ctr" rtl="0" fontAlgn="base" latinLnBrk="1">
              <a:spcBef>
                <a:spcPct val="0"/>
              </a:spcBef>
              <a:spcAft>
                <a:spcPct val="0"/>
              </a:spcAft>
              <a:defRPr kumimoji="1" kern="1200">
                <a:solidFill>
                  <a:schemeClr val="tx1"/>
                </a:solidFill>
                <a:latin typeface="Gulim" pitchFamily="34" charset="-127"/>
                <a:ea typeface="Gulim" pitchFamily="34" charset="-127"/>
                <a:cs typeface="+mn-cs"/>
              </a:defRPr>
            </a:lvl5pPr>
            <a:lvl6pPr marL="2286000" algn="l" defTabSz="914400" rtl="0" eaLnBrk="1" latinLnBrk="0" hangingPunct="1">
              <a:defRPr kumimoji="1" kern="1200">
                <a:solidFill>
                  <a:schemeClr val="tx1"/>
                </a:solidFill>
                <a:latin typeface="Gulim" pitchFamily="34" charset="-127"/>
                <a:ea typeface="Gulim" pitchFamily="34" charset="-127"/>
                <a:cs typeface="+mn-cs"/>
              </a:defRPr>
            </a:lvl6pPr>
            <a:lvl7pPr marL="2743200" algn="l" defTabSz="914400" rtl="0" eaLnBrk="1" latinLnBrk="0" hangingPunct="1">
              <a:defRPr kumimoji="1" kern="1200">
                <a:solidFill>
                  <a:schemeClr val="tx1"/>
                </a:solidFill>
                <a:latin typeface="Gulim" pitchFamily="34" charset="-127"/>
                <a:ea typeface="Gulim" pitchFamily="34" charset="-127"/>
                <a:cs typeface="+mn-cs"/>
              </a:defRPr>
            </a:lvl7pPr>
            <a:lvl8pPr marL="3200400" algn="l" defTabSz="914400" rtl="0" eaLnBrk="1" latinLnBrk="0" hangingPunct="1">
              <a:defRPr kumimoji="1" kern="1200">
                <a:solidFill>
                  <a:schemeClr val="tx1"/>
                </a:solidFill>
                <a:latin typeface="Gulim" pitchFamily="34" charset="-127"/>
                <a:ea typeface="Gulim" pitchFamily="34" charset="-127"/>
                <a:cs typeface="+mn-cs"/>
              </a:defRPr>
            </a:lvl8pPr>
            <a:lvl9pPr marL="3657600" algn="l" defTabSz="914400" rtl="0" eaLnBrk="1" latinLnBrk="0" hangingPunct="1">
              <a:defRPr kumimoji="1" kern="1200">
                <a:solidFill>
                  <a:schemeClr val="tx1"/>
                </a:solidFill>
                <a:latin typeface="Gulim" pitchFamily="34" charset="-127"/>
                <a:ea typeface="Gulim" pitchFamily="34" charset="-127"/>
                <a:cs typeface="+mn-cs"/>
              </a:defRPr>
            </a:lvl9pPr>
          </a:lstStyle>
          <a:p>
            <a:pPr algn="l" latinLnBrk="0">
              <a:defRPr/>
            </a:pPr>
            <a:endParaRPr kumimoji="0" lang="zh-CN" altLang="en-US" sz="2400" b="1">
              <a:latin typeface="Times New Roman" pitchFamily="18" charset="0"/>
              <a:ea typeface="宋体" pitchFamily="2" charset="-122"/>
            </a:endParaRPr>
          </a:p>
        </p:txBody>
      </p:sp>
    </p:spTree>
    <p:extLst>
      <p:ext uri="{BB962C8B-B14F-4D97-AF65-F5344CB8AC3E}">
        <p14:creationId xmlns:p14="http://schemas.microsoft.com/office/powerpoint/2010/main" val="360103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custDataLst>
              <p:tags r:id="rId2"/>
            </p:custDataLst>
          </p:nvPr>
        </p:nvSpPr>
        <p:spPr>
          <a:xfrm>
            <a:off x="3686812" y="485456"/>
            <a:ext cx="4591598" cy="1275111"/>
          </a:xfrm>
          <a:prstGeom prst="roundRect">
            <a:avLst>
              <a:gd name="adj" fmla="val 5000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zh-CN" altLang="en-US" sz="3600" dirty="0">
                <a:solidFill>
                  <a:srgbClr val="FFFFFF"/>
                </a:solidFill>
                <a:latin typeface="微软雅黑" panose="020B0503020204020204" pitchFamily="34" charset="-122"/>
                <a:ea typeface="微软雅黑" panose="020B0503020204020204" pitchFamily="34" charset="-122"/>
              </a:rPr>
              <a:t>第一节 实践与认识</a:t>
            </a:r>
            <a:endParaRPr lang="en-US" altLang="zh-CN" sz="3600" dirty="0">
              <a:solidFill>
                <a:srgbClr val="FFFFFF"/>
              </a:solidFill>
              <a:latin typeface="微软雅黑" panose="020B0503020204020204" pitchFamily="34" charset="-122"/>
              <a:ea typeface="微软雅黑" panose="020B0503020204020204" pitchFamily="34" charset="-122"/>
            </a:endParaRPr>
          </a:p>
        </p:txBody>
      </p:sp>
      <p:grpSp>
        <p:nvGrpSpPr>
          <p:cNvPr id="23" name="组合 22"/>
          <p:cNvGrpSpPr/>
          <p:nvPr>
            <p:custDataLst>
              <p:tags r:id="rId3"/>
            </p:custDataLst>
          </p:nvPr>
        </p:nvGrpSpPr>
        <p:grpSpPr>
          <a:xfrm>
            <a:off x="3412074" y="2215727"/>
            <a:ext cx="5427123" cy="570962"/>
            <a:chOff x="3412074" y="1960350"/>
            <a:chExt cx="5427123" cy="570962"/>
          </a:xfrm>
        </p:grpSpPr>
        <p:cxnSp>
          <p:nvCxnSpPr>
            <p:cNvPr id="24" name="直接连接符 23"/>
            <p:cNvCxnSpPr/>
            <p:nvPr>
              <p:custDataLst>
                <p:tags r:id="rId12"/>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3"/>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14"/>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5"/>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6"/>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custDataLst>
                <p:tags r:id="rId17"/>
              </p:custDataLst>
            </p:nvPr>
          </p:nvSpPr>
          <p:spPr>
            <a:xfrm>
              <a:off x="3412074" y="2139215"/>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32" name="文本框 31"/>
            <p:cNvSpPr txBox="1"/>
            <p:nvPr>
              <p:custDataLst>
                <p:tags r:id="rId18"/>
              </p:custDataLst>
            </p:nvPr>
          </p:nvSpPr>
          <p:spPr>
            <a:xfrm>
              <a:off x="3736074" y="2074999"/>
              <a:ext cx="5103123" cy="452432"/>
            </a:xfrm>
            <a:prstGeom prst="rect">
              <a:avLst/>
            </a:prstGeom>
            <a:noFill/>
          </p:spPr>
          <p:txBody>
            <a:bodyPr wrap="square" rtlCol="0" anchor="ctr">
              <a:normAutofit/>
            </a:bodyPr>
            <a:lstStyle/>
            <a:p>
              <a:pPr>
                <a:lnSpc>
                  <a:spcPct val="130000"/>
                </a:lnSpc>
              </a:pPr>
              <a:endParaRPr lang="zh-CN" altLang="en-US" dirty="0">
                <a:solidFill>
                  <a:schemeClr val="accent1">
                    <a:lumMod val="75000"/>
                  </a:schemeClr>
                </a:solidFill>
                <a:latin typeface="+mn-lt"/>
                <a:ea typeface="+mn-ea"/>
              </a:endParaRPr>
            </a:p>
          </p:txBody>
        </p:sp>
      </p:grpSp>
      <p:grpSp>
        <p:nvGrpSpPr>
          <p:cNvPr id="33" name="组合 32"/>
          <p:cNvGrpSpPr/>
          <p:nvPr>
            <p:custDataLst>
              <p:tags r:id="rId4"/>
            </p:custDataLst>
          </p:nvPr>
        </p:nvGrpSpPr>
        <p:grpSpPr>
          <a:xfrm>
            <a:off x="3352804" y="3870937"/>
            <a:ext cx="5486393" cy="570962"/>
            <a:chOff x="3352804" y="2741797"/>
            <a:chExt cx="5486393" cy="570962"/>
          </a:xfrm>
        </p:grpSpPr>
        <p:cxnSp>
          <p:nvCxnSpPr>
            <p:cNvPr id="34" name="直接连接符 33"/>
            <p:cNvCxnSpPr/>
            <p:nvPr>
              <p:custDataLst>
                <p:tags r:id="rId5"/>
              </p:custDataLst>
            </p:nvPr>
          </p:nvCxnSpPr>
          <p:spPr>
            <a:xfrm>
              <a:off x="3778410" y="3312759"/>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6"/>
              </p:custDataLst>
            </p:nvPr>
          </p:nvCxnSpPr>
          <p:spPr>
            <a:xfrm>
              <a:off x="3778410" y="2851860"/>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7"/>
              </p:custDataLst>
            </p:nvPr>
          </p:nvCxnSpPr>
          <p:spPr>
            <a:xfrm flipV="1">
              <a:off x="4574277" y="2741797"/>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8"/>
              </p:custDataLst>
            </p:nvPr>
          </p:nvCxnSpPr>
          <p:spPr>
            <a:xfrm flipH="1" flipV="1">
              <a:off x="4684340" y="2741797"/>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9"/>
              </p:custDataLst>
            </p:nvPr>
          </p:nvCxnSpPr>
          <p:spPr>
            <a:xfrm>
              <a:off x="4794403" y="2851860"/>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椭圆 38"/>
            <p:cNvSpPr/>
            <p:nvPr>
              <p:custDataLst>
                <p:tags r:id="rId10"/>
              </p:custDataLst>
            </p:nvPr>
          </p:nvSpPr>
          <p:spPr>
            <a:xfrm>
              <a:off x="3352804" y="2920662"/>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2</a:t>
              </a:r>
              <a:endParaRPr lang="zh-CN" altLang="en-US" dirty="0">
                <a:solidFill>
                  <a:schemeClr val="bg1"/>
                </a:solidFill>
              </a:endParaRPr>
            </a:p>
          </p:txBody>
        </p:sp>
        <p:sp>
          <p:nvSpPr>
            <p:cNvPr id="40" name="文本框 39"/>
            <p:cNvSpPr txBox="1"/>
            <p:nvPr>
              <p:custDataLst>
                <p:tags r:id="rId11"/>
              </p:custDataLst>
            </p:nvPr>
          </p:nvSpPr>
          <p:spPr>
            <a:xfrm>
              <a:off x="3896751" y="2856446"/>
              <a:ext cx="4942446" cy="452432"/>
            </a:xfrm>
            <a:prstGeom prst="rect">
              <a:avLst/>
            </a:prstGeom>
            <a:noFill/>
          </p:spPr>
          <p:txBody>
            <a:bodyPr wrap="square" rtlCol="0" anchor="ctr">
              <a:noAutofit/>
            </a:bodyPr>
            <a:lstStyle/>
            <a:p>
              <a:pPr>
                <a:lnSpc>
                  <a:spcPct val="130000"/>
                </a:lnSpc>
              </a:pPr>
              <a:r>
                <a:rPr lang="zh-CN" altLang="en-US" sz="2800" dirty="0">
                  <a:solidFill>
                    <a:schemeClr val="bg2">
                      <a:lumMod val="50000"/>
                    </a:schemeClr>
                  </a:solidFill>
                  <a:latin typeface="微软雅黑" panose="020B0503020204020204" pitchFamily="34" charset="-122"/>
                  <a:ea typeface="微软雅黑" panose="020B0503020204020204" pitchFamily="34" charset="-122"/>
                </a:rPr>
                <a:t>认识的本质与过程</a:t>
              </a:r>
            </a:p>
          </p:txBody>
        </p:sp>
      </p:grpSp>
      <p:sp>
        <p:nvSpPr>
          <p:cNvPr id="2" name="矩形 1">
            <a:extLst>
              <a:ext uri="{FF2B5EF4-FFF2-40B4-BE49-F238E27FC236}">
                <a16:creationId xmlns:a16="http://schemas.microsoft.com/office/drawing/2014/main" xmlns="" id="{720E98C5-FBB5-4A7A-9070-06429BED4C4F}"/>
              </a:ext>
            </a:extLst>
          </p:cNvPr>
          <p:cNvSpPr/>
          <p:nvPr/>
        </p:nvSpPr>
        <p:spPr>
          <a:xfrm>
            <a:off x="3736075" y="2211143"/>
            <a:ext cx="4504102" cy="661528"/>
          </a:xfrm>
          <a:prstGeom prst="rect">
            <a:avLst/>
          </a:prstGeom>
        </p:spPr>
        <p:txBody>
          <a:bodyPr wrap="square">
            <a:spAutoFit/>
          </a:bodyPr>
          <a:lstStyle/>
          <a:p>
            <a:pPr lvl="0">
              <a:lnSpc>
                <a:spcPct val="130000"/>
              </a:lnSpc>
            </a:pPr>
            <a:r>
              <a:rPr lang="zh-CN" altLang="en-US" sz="3200" dirty="0">
                <a:solidFill>
                  <a:srgbClr val="307EAE">
                    <a:lumMod val="75000"/>
                  </a:srgbClr>
                </a:solidFill>
                <a:latin typeface="Arial"/>
                <a:ea typeface="黑体" panose="02010609060101010101" pitchFamily="49" charset="-122"/>
              </a:rPr>
              <a:t>实践的本质与基本结构</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138128" y="2708811"/>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1</a:t>
            </a:r>
          </a:p>
        </p:txBody>
      </p:sp>
      <p:sp>
        <p:nvSpPr>
          <p:cNvPr id="3" name="标题 2"/>
          <p:cNvSpPr>
            <a:spLocks noGrp="1"/>
          </p:cNvSpPr>
          <p:nvPr>
            <p:ph type="title"/>
            <p:custDataLst>
              <p:tags r:id="rId3"/>
            </p:custDataLst>
          </p:nvPr>
        </p:nvSpPr>
        <p:spPr/>
        <p:txBody>
          <a:bodyPr>
            <a:normAutofit/>
          </a:bodyPr>
          <a:lstStyle/>
          <a:p>
            <a:r>
              <a:rPr lang="zh-CN" altLang="en-US" sz="4800" dirty="0"/>
              <a:t>认识 的 本 质</a:t>
            </a:r>
          </a:p>
        </p:txBody>
      </p:sp>
      <p:sp>
        <p:nvSpPr>
          <p:cNvPr id="4" name="文本占位符 3"/>
          <p:cNvSpPr>
            <a:spLocks noGrp="1"/>
          </p:cNvSpPr>
          <p:nvPr>
            <p:ph type="body" idx="1"/>
            <p:custDataLst>
              <p:tags r:id="rId4"/>
            </p:custDataLst>
          </p:nvPr>
        </p:nvSpPr>
        <p:spPr>
          <a:xfrm>
            <a:off x="3226526" y="4362994"/>
            <a:ext cx="8140169" cy="790231"/>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认识的本质是主体在实践基础上对客体的能动反映，这是辩证唯物主义认识论对认识本质的科学回答。</a:t>
            </a:r>
          </a:p>
        </p:txBody>
      </p:sp>
    </p:spTree>
    <p:custDataLst>
      <p:tags r:id="rId1"/>
    </p:custDataLst>
    <p:extLst>
      <p:ext uri="{BB962C8B-B14F-4D97-AF65-F5344CB8AC3E}">
        <p14:creationId xmlns:p14="http://schemas.microsoft.com/office/powerpoint/2010/main" val="34399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D531F58-3138-468C-8084-1D26761DDCE1}"/>
              </a:ext>
            </a:extLst>
          </p:cNvPr>
          <p:cNvSpPr>
            <a:spLocks noGrp="1"/>
          </p:cNvSpPr>
          <p:nvPr>
            <p:ph type="title"/>
          </p:nvPr>
        </p:nvSpPr>
        <p:spPr>
          <a:xfrm>
            <a:off x="1066174" y="0"/>
            <a:ext cx="10364451" cy="1596177"/>
          </a:xfrm>
        </p:spPr>
        <p:txBody>
          <a:bodyPr/>
          <a:lstStyle/>
          <a:p>
            <a:r>
              <a:rPr lang="zh-CN" altLang="en-US" dirty="0"/>
              <a:t>对认识本质的不同回答</a:t>
            </a:r>
          </a:p>
        </p:txBody>
      </p:sp>
      <p:sp>
        <p:nvSpPr>
          <p:cNvPr id="3" name="内容占位符 2">
            <a:extLst>
              <a:ext uri="{FF2B5EF4-FFF2-40B4-BE49-F238E27FC236}">
                <a16:creationId xmlns:a16="http://schemas.microsoft.com/office/drawing/2014/main" xmlns="" id="{365B4C1B-AB58-4279-B19F-5FF4761F6E70}"/>
              </a:ext>
            </a:extLst>
          </p:cNvPr>
          <p:cNvSpPr>
            <a:spLocks noGrp="1"/>
          </p:cNvSpPr>
          <p:nvPr>
            <p:ph sz="quarter" idx="13"/>
          </p:nvPr>
        </p:nvSpPr>
        <p:spPr>
          <a:xfrm>
            <a:off x="700526" y="1375932"/>
            <a:ext cx="10661073" cy="1574360"/>
          </a:xfrm>
        </p:spPr>
        <p:txBody>
          <a:bodyPr/>
          <a:lstStyle/>
          <a:p>
            <a:r>
              <a:rPr lang="zh-CN" altLang="en-US" dirty="0"/>
              <a:t>在认识的本质问题上，存在着两条根本对立的认识路线：</a:t>
            </a:r>
            <a:endParaRPr lang="en-US" altLang="zh-CN" dirty="0"/>
          </a:p>
          <a:p>
            <a:r>
              <a:rPr lang="zh-CN" altLang="en-US" dirty="0"/>
              <a:t>一条是坚持从物到感觉和思想的唯物主义认识路线，</a:t>
            </a:r>
            <a:endParaRPr lang="en-US" altLang="zh-CN" dirty="0"/>
          </a:p>
          <a:p>
            <a:r>
              <a:rPr lang="zh-CN" altLang="en-US" dirty="0"/>
              <a:t>另一条是坚持从思想和感觉到物的唯心主义认识路线。</a:t>
            </a:r>
          </a:p>
        </p:txBody>
      </p:sp>
      <p:sp>
        <p:nvSpPr>
          <p:cNvPr id="4" name="箭头: 左右 3">
            <a:extLst>
              <a:ext uri="{FF2B5EF4-FFF2-40B4-BE49-F238E27FC236}">
                <a16:creationId xmlns:a16="http://schemas.microsoft.com/office/drawing/2014/main" xmlns="" id="{0A6D5B3A-1B41-4651-B27B-4C86C587D3BD}"/>
              </a:ext>
            </a:extLst>
          </p:cNvPr>
          <p:cNvSpPr/>
          <p:nvPr/>
        </p:nvSpPr>
        <p:spPr>
          <a:xfrm>
            <a:off x="5164140" y="4197099"/>
            <a:ext cx="1216152" cy="8644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xmlns="" id="{955A028C-E5F7-4B33-A074-125187EB7E62}"/>
              </a:ext>
            </a:extLst>
          </p:cNvPr>
          <p:cNvPicPr>
            <a:picLocks noChangeAspect="1"/>
          </p:cNvPicPr>
          <p:nvPr/>
        </p:nvPicPr>
        <p:blipFill>
          <a:blip r:embed="rId2"/>
          <a:stretch>
            <a:fillRect/>
          </a:stretch>
        </p:blipFill>
        <p:spPr>
          <a:xfrm>
            <a:off x="0" y="3137095"/>
            <a:ext cx="2352675" cy="2828925"/>
          </a:xfrm>
          <a:prstGeom prst="rect">
            <a:avLst/>
          </a:prstGeom>
        </p:spPr>
      </p:pic>
      <p:sp>
        <p:nvSpPr>
          <p:cNvPr id="6" name="矩形 5">
            <a:extLst>
              <a:ext uri="{FF2B5EF4-FFF2-40B4-BE49-F238E27FC236}">
                <a16:creationId xmlns:a16="http://schemas.microsoft.com/office/drawing/2014/main" xmlns="" id="{FDE6602B-FC1B-480F-AE66-D60367984848}"/>
              </a:ext>
            </a:extLst>
          </p:cNvPr>
          <p:cNvSpPr/>
          <p:nvPr/>
        </p:nvSpPr>
        <p:spPr>
          <a:xfrm>
            <a:off x="2352675" y="3105835"/>
            <a:ext cx="2912052" cy="3046988"/>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荀子认为：</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没有什么“生而知之”而是“求之而后得”，认为人的知识和才能都是后天学习积累而成的而“非天性也”。</a:t>
            </a:r>
          </a:p>
        </p:txBody>
      </p:sp>
      <p:pic>
        <p:nvPicPr>
          <p:cNvPr id="7" name="图片 6">
            <a:extLst>
              <a:ext uri="{FF2B5EF4-FFF2-40B4-BE49-F238E27FC236}">
                <a16:creationId xmlns:a16="http://schemas.microsoft.com/office/drawing/2014/main" xmlns="" id="{3CBECC0C-0FBD-4D61-87C8-3A65F3E5A8E3}"/>
              </a:ext>
            </a:extLst>
          </p:cNvPr>
          <p:cNvPicPr>
            <a:picLocks noChangeAspect="1"/>
          </p:cNvPicPr>
          <p:nvPr/>
        </p:nvPicPr>
        <p:blipFill>
          <a:blip r:embed="rId3"/>
          <a:stretch>
            <a:fillRect/>
          </a:stretch>
        </p:blipFill>
        <p:spPr>
          <a:xfrm>
            <a:off x="9508442" y="2871655"/>
            <a:ext cx="2683558" cy="3427421"/>
          </a:xfrm>
          <a:prstGeom prst="rect">
            <a:avLst/>
          </a:prstGeom>
        </p:spPr>
      </p:pic>
      <p:sp>
        <p:nvSpPr>
          <p:cNvPr id="8" name="矩形 7">
            <a:extLst>
              <a:ext uri="{FF2B5EF4-FFF2-40B4-BE49-F238E27FC236}">
                <a16:creationId xmlns:a16="http://schemas.microsoft.com/office/drawing/2014/main" xmlns="" id="{34042DF9-62B4-4D05-9B54-673D927B9FE0}"/>
              </a:ext>
            </a:extLst>
          </p:cNvPr>
          <p:cNvSpPr/>
          <p:nvPr/>
        </p:nvSpPr>
        <p:spPr>
          <a:xfrm>
            <a:off x="6248400" y="3105835"/>
            <a:ext cx="3260042" cy="3046988"/>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柏拉图认为：</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灵魂存在于理念世界，本来就有关于世界的知识。只是由于来到现实世界受到肉体的玷污，暂时忘掉了。因此“知识就是回忆”。</a:t>
            </a:r>
          </a:p>
        </p:txBody>
      </p:sp>
    </p:spTree>
    <p:extLst>
      <p:ext uri="{BB962C8B-B14F-4D97-AF65-F5344CB8AC3E}">
        <p14:creationId xmlns:p14="http://schemas.microsoft.com/office/powerpoint/2010/main" val="314866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plus(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plus(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plus(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1323290"/>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1</a:t>
            </a:r>
          </a:p>
        </p:txBody>
      </p:sp>
      <p:sp>
        <p:nvSpPr>
          <p:cNvPr id="3" name="标题 2"/>
          <p:cNvSpPr>
            <a:spLocks noGrp="1"/>
          </p:cNvSpPr>
          <p:nvPr>
            <p:ph type="title"/>
            <p:custDataLst>
              <p:tags r:id="rId3"/>
            </p:custDataLst>
          </p:nvPr>
        </p:nvSpPr>
        <p:spPr>
          <a:xfrm>
            <a:off x="3485834" y="1440150"/>
            <a:ext cx="6845728" cy="1330036"/>
          </a:xfrm>
        </p:spPr>
        <p:txBody>
          <a:bodyPr>
            <a:normAutofit/>
          </a:bodyPr>
          <a:lstStyle/>
          <a:p>
            <a:r>
              <a:rPr lang="zh-CN" altLang="en-US" sz="4800" dirty="0">
                <a:latin typeface="华文新魏" panose="02010800040101010101" pitchFamily="2" charset="-122"/>
                <a:ea typeface="华文新魏" panose="02010800040101010101" pitchFamily="2" charset="-122"/>
              </a:rPr>
              <a:t>实 践 的 本 质</a:t>
            </a:r>
          </a:p>
        </p:txBody>
      </p:sp>
      <p:sp>
        <p:nvSpPr>
          <p:cNvPr id="4" name="文本占位符 3"/>
          <p:cNvSpPr>
            <a:spLocks noGrp="1"/>
          </p:cNvSpPr>
          <p:nvPr>
            <p:ph type="body" idx="1"/>
            <p:custDataLst>
              <p:tags r:id="rId4"/>
            </p:custDataLst>
          </p:nvPr>
        </p:nvSpPr>
        <p:spPr>
          <a:xfrm>
            <a:off x="3322060" y="3237704"/>
            <a:ext cx="7923209" cy="1192679"/>
          </a:xfrm>
        </p:spPr>
        <p:txBody>
          <a:bodyPr>
            <a:noAutofit/>
          </a:bodyPr>
          <a:lstStyle/>
          <a:p>
            <a:pPr algn="l"/>
            <a:r>
              <a:rPr lang="zh-CN" altLang="en-US" sz="3600" dirty="0">
                <a:solidFill>
                  <a:schemeClr val="bg2">
                    <a:lumMod val="50000"/>
                  </a:schemeClr>
                </a:solidFill>
                <a:latin typeface="华文新魏" panose="02010800040101010101" pitchFamily="2" charset="-122"/>
                <a:ea typeface="华文新魏" panose="02010800040101010101" pitchFamily="2" charset="-122"/>
              </a:rPr>
              <a:t>实践是人类生存和发展的最基本的活动，是人类社会生活的本质，是人的认识产生和发展的基础，也是真理与价值统一的基础。</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071151-8E3E-4D8F-AE03-3E68EA20B577}"/>
              </a:ext>
            </a:extLst>
          </p:cNvPr>
          <p:cNvSpPr>
            <a:spLocks noGrp="1"/>
          </p:cNvSpPr>
          <p:nvPr>
            <p:ph type="title"/>
          </p:nvPr>
        </p:nvSpPr>
        <p:spPr>
          <a:xfrm>
            <a:off x="-856144" y="155168"/>
            <a:ext cx="10364451" cy="1596177"/>
          </a:xfrm>
        </p:spPr>
        <p:txBody>
          <a:bodyPr/>
          <a:lstStyle/>
          <a:p>
            <a:r>
              <a:rPr lang="zh-CN" altLang="en-US" dirty="0"/>
              <a:t>对认识本质的不同回答</a:t>
            </a:r>
          </a:p>
        </p:txBody>
      </p:sp>
      <p:sp>
        <p:nvSpPr>
          <p:cNvPr id="3" name="内容占位符 2">
            <a:extLst>
              <a:ext uri="{FF2B5EF4-FFF2-40B4-BE49-F238E27FC236}">
                <a16:creationId xmlns:a16="http://schemas.microsoft.com/office/drawing/2014/main" xmlns="" id="{8BD89977-5E5A-4295-A043-83124724E256}"/>
              </a:ext>
            </a:extLst>
          </p:cNvPr>
          <p:cNvSpPr>
            <a:spLocks noGrp="1"/>
          </p:cNvSpPr>
          <p:nvPr>
            <p:ph sz="quarter" idx="13"/>
          </p:nvPr>
        </p:nvSpPr>
        <p:spPr>
          <a:xfrm>
            <a:off x="838200" y="1508760"/>
            <a:ext cx="6975764" cy="1557997"/>
          </a:xfrm>
        </p:spPr>
        <p:txBody>
          <a:bodyPr>
            <a:normAutofit/>
          </a:bodyPr>
          <a:lstStyle/>
          <a:p>
            <a:r>
              <a:rPr lang="zh-CN" altLang="en-US" dirty="0">
                <a:latin typeface="微软雅黑" panose="020B0503020204020204" pitchFamily="34" charset="-122"/>
                <a:ea typeface="微软雅黑" panose="020B0503020204020204" pitchFamily="34" charset="-122"/>
              </a:rPr>
              <a:t>即便是在唯物主义内部，对认识本质的理解也不同。</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旧唯物主义是直观的消极被动的反映论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辩证唯物主义是辩证的能动的反映论</a:t>
            </a:r>
          </a:p>
          <a:p>
            <a:endParaRPr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736F6E7D-9B8C-4909-A4CB-17B3095BC9E4}"/>
              </a:ext>
            </a:extLst>
          </p:cNvPr>
          <p:cNvSpPr/>
          <p:nvPr/>
        </p:nvSpPr>
        <p:spPr>
          <a:xfrm>
            <a:off x="581891" y="3840592"/>
            <a:ext cx="6858000" cy="2807948"/>
          </a:xfrm>
          <a:prstGeom prst="rect">
            <a:avLst/>
          </a:prstGeom>
          <a:solidFill>
            <a:schemeClr val="accent1">
              <a:lumMod val="20000"/>
              <a:lumOff val="80000"/>
            </a:schemeClr>
          </a:solid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洛克认为，最初的心灵像一块没有任何记号和任何观念的白板，一切观念和记号都来自于后天的经验。在他看来，天赋观念论者所说的那些天赋的原则和观念，实际上也都是从经验中得来的。洛克的这一学说坚持了唯物主义反映论。不过，由于他不懂得社会实践在认识中的作用，他的反映论仍是一种机械的直观的反映论。</a:t>
            </a:r>
          </a:p>
        </p:txBody>
      </p:sp>
      <p:pic>
        <p:nvPicPr>
          <p:cNvPr id="5" name="图片 4">
            <a:extLst>
              <a:ext uri="{FF2B5EF4-FFF2-40B4-BE49-F238E27FC236}">
                <a16:creationId xmlns:a16="http://schemas.microsoft.com/office/drawing/2014/main" xmlns="" id="{F56B09E6-410B-42B4-BDEF-5C424493FB4A}"/>
              </a:ext>
            </a:extLst>
          </p:cNvPr>
          <p:cNvPicPr>
            <a:picLocks noChangeAspect="1"/>
          </p:cNvPicPr>
          <p:nvPr/>
        </p:nvPicPr>
        <p:blipFill>
          <a:blip r:embed="rId2"/>
          <a:stretch>
            <a:fillRect/>
          </a:stretch>
        </p:blipFill>
        <p:spPr>
          <a:xfrm>
            <a:off x="8157440" y="1022727"/>
            <a:ext cx="3909195" cy="5044122"/>
          </a:xfrm>
          <a:prstGeom prst="rect">
            <a:avLst/>
          </a:prstGeom>
        </p:spPr>
      </p:pic>
      <p:sp>
        <p:nvSpPr>
          <p:cNvPr id="6" name="Freeform 810"/>
          <p:cNvSpPr>
            <a:spLocks noEditPoints="1"/>
          </p:cNvSpPr>
          <p:nvPr/>
        </p:nvSpPr>
        <p:spPr bwMode="auto">
          <a:xfrm>
            <a:off x="5985165" y="2479963"/>
            <a:ext cx="2172276" cy="1385455"/>
          </a:xfrm>
          <a:custGeom>
            <a:avLst/>
            <a:gdLst>
              <a:gd name="T0" fmla="*/ 797 w 908"/>
              <a:gd name="T1" fmla="*/ 362 h 908"/>
              <a:gd name="T2" fmla="*/ 845 w 908"/>
              <a:gd name="T3" fmla="*/ 224 h 908"/>
              <a:gd name="T4" fmla="*/ 707 w 908"/>
              <a:gd name="T5" fmla="*/ 162 h 908"/>
              <a:gd name="T6" fmla="*/ 661 w 908"/>
              <a:gd name="T7" fmla="*/ 56 h 908"/>
              <a:gd name="T8" fmla="*/ 508 w 908"/>
              <a:gd name="T9" fmla="*/ 43 h 908"/>
              <a:gd name="T10" fmla="*/ 419 w 908"/>
              <a:gd name="T11" fmla="*/ 18 h 908"/>
              <a:gd name="T12" fmla="*/ 279 w 908"/>
              <a:gd name="T13" fmla="*/ 64 h 908"/>
              <a:gd name="T14" fmla="*/ 203 w 908"/>
              <a:gd name="T15" fmla="*/ 108 h 908"/>
              <a:gd name="T16" fmla="*/ 90 w 908"/>
              <a:gd name="T17" fmla="*/ 207 h 908"/>
              <a:gd name="T18" fmla="*/ 69 w 908"/>
              <a:gd name="T19" fmla="*/ 293 h 908"/>
              <a:gd name="T20" fmla="*/ 4 w 908"/>
              <a:gd name="T21" fmla="*/ 435 h 908"/>
              <a:gd name="T22" fmla="*/ 75 w 908"/>
              <a:gd name="T23" fmla="*/ 527 h 908"/>
              <a:gd name="T24" fmla="*/ 59 w 908"/>
              <a:gd name="T25" fmla="*/ 678 h 908"/>
              <a:gd name="T26" fmla="*/ 203 w 908"/>
              <a:gd name="T27" fmla="*/ 705 h 908"/>
              <a:gd name="T28" fmla="*/ 237 w 908"/>
              <a:gd name="T29" fmla="*/ 851 h 908"/>
              <a:gd name="T30" fmla="*/ 381 w 908"/>
              <a:gd name="T31" fmla="*/ 833 h 908"/>
              <a:gd name="T32" fmla="*/ 473 w 908"/>
              <a:gd name="T33" fmla="*/ 902 h 908"/>
              <a:gd name="T34" fmla="*/ 615 w 908"/>
              <a:gd name="T35" fmla="*/ 838 h 908"/>
              <a:gd name="T36" fmla="*/ 701 w 908"/>
              <a:gd name="T37" fmla="*/ 817 h 908"/>
              <a:gd name="T38" fmla="*/ 798 w 908"/>
              <a:gd name="T39" fmla="*/ 705 h 908"/>
              <a:gd name="T40" fmla="*/ 843 w 908"/>
              <a:gd name="T41" fmla="*/ 628 h 908"/>
              <a:gd name="T42" fmla="*/ 890 w 908"/>
              <a:gd name="T43" fmla="*/ 489 h 908"/>
              <a:gd name="T44" fmla="*/ 784 w 908"/>
              <a:gd name="T45" fmla="*/ 535 h 908"/>
              <a:gd name="T46" fmla="*/ 784 w 908"/>
              <a:gd name="T47" fmla="*/ 554 h 908"/>
              <a:gd name="T48" fmla="*/ 839 w 908"/>
              <a:gd name="T49" fmla="*/ 661 h 908"/>
              <a:gd name="T50" fmla="*/ 728 w 908"/>
              <a:gd name="T51" fmla="*/ 692 h 908"/>
              <a:gd name="T52" fmla="*/ 691 w 908"/>
              <a:gd name="T53" fmla="*/ 693 h 908"/>
              <a:gd name="T54" fmla="*/ 692 w 908"/>
              <a:gd name="T55" fmla="*/ 775 h 908"/>
              <a:gd name="T56" fmla="*/ 647 w 908"/>
              <a:gd name="T57" fmla="*/ 836 h 908"/>
              <a:gd name="T58" fmla="*/ 540 w 908"/>
              <a:gd name="T59" fmla="*/ 781 h 908"/>
              <a:gd name="T60" fmla="*/ 504 w 908"/>
              <a:gd name="T61" fmla="*/ 843 h 908"/>
              <a:gd name="T62" fmla="*/ 430 w 908"/>
              <a:gd name="T63" fmla="*/ 882 h 908"/>
              <a:gd name="T64" fmla="*/ 367 w 908"/>
              <a:gd name="T65" fmla="*/ 779 h 908"/>
              <a:gd name="T66" fmla="*/ 260 w 908"/>
              <a:gd name="T67" fmla="*/ 836 h 908"/>
              <a:gd name="T68" fmla="*/ 216 w 908"/>
              <a:gd name="T69" fmla="*/ 775 h 908"/>
              <a:gd name="T70" fmla="*/ 215 w 908"/>
              <a:gd name="T71" fmla="*/ 692 h 908"/>
              <a:gd name="T72" fmla="*/ 95 w 908"/>
              <a:gd name="T73" fmla="*/ 688 h 908"/>
              <a:gd name="T74" fmla="*/ 86 w 908"/>
              <a:gd name="T75" fmla="*/ 613 h 908"/>
              <a:gd name="T76" fmla="*/ 127 w 908"/>
              <a:gd name="T77" fmla="*/ 540 h 908"/>
              <a:gd name="T78" fmla="*/ 26 w 908"/>
              <a:gd name="T79" fmla="*/ 476 h 908"/>
              <a:gd name="T80" fmla="*/ 65 w 908"/>
              <a:gd name="T81" fmla="*/ 403 h 908"/>
              <a:gd name="T82" fmla="*/ 127 w 908"/>
              <a:gd name="T83" fmla="*/ 361 h 908"/>
              <a:gd name="T84" fmla="*/ 75 w 908"/>
              <a:gd name="T85" fmla="*/ 231 h 908"/>
              <a:gd name="T86" fmla="*/ 181 w 908"/>
              <a:gd name="T87" fmla="*/ 217 h 908"/>
              <a:gd name="T88" fmla="*/ 216 w 908"/>
              <a:gd name="T89" fmla="*/ 212 h 908"/>
              <a:gd name="T90" fmla="*/ 220 w 908"/>
              <a:gd name="T91" fmla="*/ 94 h 908"/>
              <a:gd name="T92" fmla="*/ 293 w 908"/>
              <a:gd name="T93" fmla="*/ 87 h 908"/>
              <a:gd name="T94" fmla="*/ 367 w 908"/>
              <a:gd name="T95" fmla="*/ 128 h 908"/>
              <a:gd name="T96" fmla="*/ 430 w 908"/>
              <a:gd name="T97" fmla="*/ 26 h 908"/>
              <a:gd name="T98" fmla="*/ 504 w 908"/>
              <a:gd name="T99" fmla="*/ 64 h 908"/>
              <a:gd name="T100" fmla="*/ 577 w 908"/>
              <a:gd name="T101" fmla="*/ 108 h 908"/>
              <a:gd name="T102" fmla="*/ 671 w 908"/>
              <a:gd name="T103" fmla="*/ 71 h 908"/>
              <a:gd name="T104" fmla="*/ 691 w 908"/>
              <a:gd name="T105" fmla="*/ 201 h 908"/>
              <a:gd name="T106" fmla="*/ 699 w 908"/>
              <a:gd name="T107" fmla="*/ 217 h 908"/>
              <a:gd name="T108" fmla="*/ 801 w 908"/>
              <a:gd name="T109" fmla="*/ 217 h 908"/>
              <a:gd name="T110" fmla="*/ 824 w 908"/>
              <a:gd name="T111" fmla="*/ 289 h 908"/>
              <a:gd name="T112" fmla="*/ 780 w 908"/>
              <a:gd name="T113" fmla="*/ 366 h 908"/>
              <a:gd name="T114" fmla="*/ 853 w 908"/>
              <a:gd name="T115" fmla="*/ 410 h 908"/>
              <a:gd name="T116" fmla="*/ 870 w 908"/>
              <a:gd name="T117" fmla="*/ 48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8" h="908">
                <a:moveTo>
                  <a:pt x="908" y="451"/>
                </a:moveTo>
                <a:lnTo>
                  <a:pt x="902" y="435"/>
                </a:lnTo>
                <a:lnTo>
                  <a:pt x="891" y="421"/>
                </a:lnTo>
                <a:lnTo>
                  <a:pt x="878" y="410"/>
                </a:lnTo>
                <a:lnTo>
                  <a:pt x="864" y="400"/>
                </a:lnTo>
                <a:lnTo>
                  <a:pt x="831" y="380"/>
                </a:lnTo>
                <a:lnTo>
                  <a:pt x="797" y="362"/>
                </a:lnTo>
                <a:lnTo>
                  <a:pt x="818" y="328"/>
                </a:lnTo>
                <a:lnTo>
                  <a:pt x="838" y="293"/>
                </a:lnTo>
                <a:lnTo>
                  <a:pt x="843" y="280"/>
                </a:lnTo>
                <a:lnTo>
                  <a:pt x="847" y="266"/>
                </a:lnTo>
                <a:lnTo>
                  <a:pt x="852" y="251"/>
                </a:lnTo>
                <a:lnTo>
                  <a:pt x="850" y="236"/>
                </a:lnTo>
                <a:lnTo>
                  <a:pt x="845" y="224"/>
                </a:lnTo>
                <a:lnTo>
                  <a:pt x="832" y="212"/>
                </a:lnTo>
                <a:lnTo>
                  <a:pt x="816" y="207"/>
                </a:lnTo>
                <a:lnTo>
                  <a:pt x="800" y="203"/>
                </a:lnTo>
                <a:lnTo>
                  <a:pt x="783" y="201"/>
                </a:lnTo>
                <a:lnTo>
                  <a:pt x="743" y="203"/>
                </a:lnTo>
                <a:lnTo>
                  <a:pt x="704" y="203"/>
                </a:lnTo>
                <a:lnTo>
                  <a:pt x="707" y="162"/>
                </a:lnTo>
                <a:lnTo>
                  <a:pt x="705" y="122"/>
                </a:lnTo>
                <a:lnTo>
                  <a:pt x="704" y="108"/>
                </a:lnTo>
                <a:lnTo>
                  <a:pt x="701" y="94"/>
                </a:lnTo>
                <a:lnTo>
                  <a:pt x="697" y="80"/>
                </a:lnTo>
                <a:lnTo>
                  <a:pt x="690" y="67"/>
                </a:lnTo>
                <a:lnTo>
                  <a:pt x="678" y="59"/>
                </a:lnTo>
                <a:lnTo>
                  <a:pt x="661" y="56"/>
                </a:lnTo>
                <a:lnTo>
                  <a:pt x="644" y="57"/>
                </a:lnTo>
                <a:lnTo>
                  <a:pt x="628" y="64"/>
                </a:lnTo>
                <a:lnTo>
                  <a:pt x="612" y="71"/>
                </a:lnTo>
                <a:lnTo>
                  <a:pt x="580" y="91"/>
                </a:lnTo>
                <a:lnTo>
                  <a:pt x="546" y="111"/>
                </a:lnTo>
                <a:lnTo>
                  <a:pt x="526" y="77"/>
                </a:lnTo>
                <a:lnTo>
                  <a:pt x="508" y="43"/>
                </a:lnTo>
                <a:lnTo>
                  <a:pt x="498" y="29"/>
                </a:lnTo>
                <a:lnTo>
                  <a:pt x="487" y="15"/>
                </a:lnTo>
                <a:lnTo>
                  <a:pt x="473" y="5"/>
                </a:lnTo>
                <a:lnTo>
                  <a:pt x="457" y="0"/>
                </a:lnTo>
                <a:lnTo>
                  <a:pt x="443" y="1"/>
                </a:lnTo>
                <a:lnTo>
                  <a:pt x="430" y="8"/>
                </a:lnTo>
                <a:lnTo>
                  <a:pt x="419" y="18"/>
                </a:lnTo>
                <a:lnTo>
                  <a:pt x="409" y="29"/>
                </a:lnTo>
                <a:lnTo>
                  <a:pt x="401" y="40"/>
                </a:lnTo>
                <a:lnTo>
                  <a:pt x="381" y="74"/>
                </a:lnTo>
                <a:lnTo>
                  <a:pt x="363" y="111"/>
                </a:lnTo>
                <a:lnTo>
                  <a:pt x="329" y="91"/>
                </a:lnTo>
                <a:lnTo>
                  <a:pt x="295" y="71"/>
                </a:lnTo>
                <a:lnTo>
                  <a:pt x="279" y="64"/>
                </a:lnTo>
                <a:lnTo>
                  <a:pt x="262" y="57"/>
                </a:lnTo>
                <a:lnTo>
                  <a:pt x="246" y="56"/>
                </a:lnTo>
                <a:lnTo>
                  <a:pt x="229" y="59"/>
                </a:lnTo>
                <a:lnTo>
                  <a:pt x="219" y="67"/>
                </a:lnTo>
                <a:lnTo>
                  <a:pt x="210" y="80"/>
                </a:lnTo>
                <a:lnTo>
                  <a:pt x="206" y="94"/>
                </a:lnTo>
                <a:lnTo>
                  <a:pt x="203" y="108"/>
                </a:lnTo>
                <a:lnTo>
                  <a:pt x="202" y="122"/>
                </a:lnTo>
                <a:lnTo>
                  <a:pt x="200" y="162"/>
                </a:lnTo>
                <a:lnTo>
                  <a:pt x="203" y="203"/>
                </a:lnTo>
                <a:lnTo>
                  <a:pt x="164" y="203"/>
                </a:lnTo>
                <a:lnTo>
                  <a:pt x="124" y="201"/>
                </a:lnTo>
                <a:lnTo>
                  <a:pt x="107" y="203"/>
                </a:lnTo>
                <a:lnTo>
                  <a:pt x="90" y="207"/>
                </a:lnTo>
                <a:lnTo>
                  <a:pt x="75" y="212"/>
                </a:lnTo>
                <a:lnTo>
                  <a:pt x="62" y="224"/>
                </a:lnTo>
                <a:lnTo>
                  <a:pt x="57" y="236"/>
                </a:lnTo>
                <a:lnTo>
                  <a:pt x="57" y="251"/>
                </a:lnTo>
                <a:lnTo>
                  <a:pt x="59" y="266"/>
                </a:lnTo>
                <a:lnTo>
                  <a:pt x="64" y="280"/>
                </a:lnTo>
                <a:lnTo>
                  <a:pt x="69" y="293"/>
                </a:lnTo>
                <a:lnTo>
                  <a:pt x="89" y="328"/>
                </a:lnTo>
                <a:lnTo>
                  <a:pt x="112" y="362"/>
                </a:lnTo>
                <a:lnTo>
                  <a:pt x="76" y="380"/>
                </a:lnTo>
                <a:lnTo>
                  <a:pt x="43" y="400"/>
                </a:lnTo>
                <a:lnTo>
                  <a:pt x="28" y="410"/>
                </a:lnTo>
                <a:lnTo>
                  <a:pt x="16" y="421"/>
                </a:lnTo>
                <a:lnTo>
                  <a:pt x="4" y="435"/>
                </a:lnTo>
                <a:lnTo>
                  <a:pt x="0" y="451"/>
                </a:lnTo>
                <a:lnTo>
                  <a:pt x="2" y="465"/>
                </a:lnTo>
                <a:lnTo>
                  <a:pt x="9" y="478"/>
                </a:lnTo>
                <a:lnTo>
                  <a:pt x="19" y="489"/>
                </a:lnTo>
                <a:lnTo>
                  <a:pt x="30" y="499"/>
                </a:lnTo>
                <a:lnTo>
                  <a:pt x="40" y="506"/>
                </a:lnTo>
                <a:lnTo>
                  <a:pt x="75" y="527"/>
                </a:lnTo>
                <a:lnTo>
                  <a:pt x="110" y="545"/>
                </a:lnTo>
                <a:lnTo>
                  <a:pt x="90" y="579"/>
                </a:lnTo>
                <a:lnTo>
                  <a:pt x="71" y="613"/>
                </a:lnTo>
                <a:lnTo>
                  <a:pt x="64" y="628"/>
                </a:lnTo>
                <a:lnTo>
                  <a:pt x="58" y="644"/>
                </a:lnTo>
                <a:lnTo>
                  <a:pt x="55" y="661"/>
                </a:lnTo>
                <a:lnTo>
                  <a:pt x="59" y="678"/>
                </a:lnTo>
                <a:lnTo>
                  <a:pt x="68" y="689"/>
                </a:lnTo>
                <a:lnTo>
                  <a:pt x="79" y="696"/>
                </a:lnTo>
                <a:lnTo>
                  <a:pt x="93" y="702"/>
                </a:lnTo>
                <a:lnTo>
                  <a:pt x="109" y="705"/>
                </a:lnTo>
                <a:lnTo>
                  <a:pt x="121" y="706"/>
                </a:lnTo>
                <a:lnTo>
                  <a:pt x="162" y="706"/>
                </a:lnTo>
                <a:lnTo>
                  <a:pt x="203" y="705"/>
                </a:lnTo>
                <a:lnTo>
                  <a:pt x="202" y="744"/>
                </a:lnTo>
                <a:lnTo>
                  <a:pt x="202" y="782"/>
                </a:lnTo>
                <a:lnTo>
                  <a:pt x="203" y="799"/>
                </a:lnTo>
                <a:lnTo>
                  <a:pt x="206" y="817"/>
                </a:lnTo>
                <a:lnTo>
                  <a:pt x="213" y="833"/>
                </a:lnTo>
                <a:lnTo>
                  <a:pt x="224" y="846"/>
                </a:lnTo>
                <a:lnTo>
                  <a:pt x="237" y="851"/>
                </a:lnTo>
                <a:lnTo>
                  <a:pt x="251" y="851"/>
                </a:lnTo>
                <a:lnTo>
                  <a:pt x="265" y="848"/>
                </a:lnTo>
                <a:lnTo>
                  <a:pt x="279" y="843"/>
                </a:lnTo>
                <a:lnTo>
                  <a:pt x="292" y="838"/>
                </a:lnTo>
                <a:lnTo>
                  <a:pt x="327" y="819"/>
                </a:lnTo>
                <a:lnTo>
                  <a:pt x="363" y="796"/>
                </a:lnTo>
                <a:lnTo>
                  <a:pt x="381" y="833"/>
                </a:lnTo>
                <a:lnTo>
                  <a:pt x="401" y="867"/>
                </a:lnTo>
                <a:lnTo>
                  <a:pt x="409" y="878"/>
                </a:lnTo>
                <a:lnTo>
                  <a:pt x="419" y="889"/>
                </a:lnTo>
                <a:lnTo>
                  <a:pt x="430" y="899"/>
                </a:lnTo>
                <a:lnTo>
                  <a:pt x="443" y="906"/>
                </a:lnTo>
                <a:lnTo>
                  <a:pt x="457" y="908"/>
                </a:lnTo>
                <a:lnTo>
                  <a:pt x="473" y="902"/>
                </a:lnTo>
                <a:lnTo>
                  <a:pt x="487" y="892"/>
                </a:lnTo>
                <a:lnTo>
                  <a:pt x="498" y="878"/>
                </a:lnTo>
                <a:lnTo>
                  <a:pt x="508" y="864"/>
                </a:lnTo>
                <a:lnTo>
                  <a:pt x="526" y="830"/>
                </a:lnTo>
                <a:lnTo>
                  <a:pt x="546" y="796"/>
                </a:lnTo>
                <a:lnTo>
                  <a:pt x="580" y="819"/>
                </a:lnTo>
                <a:lnTo>
                  <a:pt x="615" y="838"/>
                </a:lnTo>
                <a:lnTo>
                  <a:pt x="628" y="843"/>
                </a:lnTo>
                <a:lnTo>
                  <a:pt x="642" y="848"/>
                </a:lnTo>
                <a:lnTo>
                  <a:pt x="656" y="851"/>
                </a:lnTo>
                <a:lnTo>
                  <a:pt x="670" y="851"/>
                </a:lnTo>
                <a:lnTo>
                  <a:pt x="683" y="846"/>
                </a:lnTo>
                <a:lnTo>
                  <a:pt x="694" y="833"/>
                </a:lnTo>
                <a:lnTo>
                  <a:pt x="701" y="817"/>
                </a:lnTo>
                <a:lnTo>
                  <a:pt x="704" y="799"/>
                </a:lnTo>
                <a:lnTo>
                  <a:pt x="705" y="782"/>
                </a:lnTo>
                <a:lnTo>
                  <a:pt x="705" y="744"/>
                </a:lnTo>
                <a:lnTo>
                  <a:pt x="705" y="705"/>
                </a:lnTo>
                <a:lnTo>
                  <a:pt x="745" y="706"/>
                </a:lnTo>
                <a:lnTo>
                  <a:pt x="785" y="706"/>
                </a:lnTo>
                <a:lnTo>
                  <a:pt x="798" y="705"/>
                </a:lnTo>
                <a:lnTo>
                  <a:pt x="814" y="702"/>
                </a:lnTo>
                <a:lnTo>
                  <a:pt x="828" y="696"/>
                </a:lnTo>
                <a:lnTo>
                  <a:pt x="840" y="689"/>
                </a:lnTo>
                <a:lnTo>
                  <a:pt x="847" y="678"/>
                </a:lnTo>
                <a:lnTo>
                  <a:pt x="852" y="661"/>
                </a:lnTo>
                <a:lnTo>
                  <a:pt x="849" y="644"/>
                </a:lnTo>
                <a:lnTo>
                  <a:pt x="843" y="628"/>
                </a:lnTo>
                <a:lnTo>
                  <a:pt x="836" y="613"/>
                </a:lnTo>
                <a:lnTo>
                  <a:pt x="816" y="579"/>
                </a:lnTo>
                <a:lnTo>
                  <a:pt x="797" y="545"/>
                </a:lnTo>
                <a:lnTo>
                  <a:pt x="832" y="527"/>
                </a:lnTo>
                <a:lnTo>
                  <a:pt x="867" y="506"/>
                </a:lnTo>
                <a:lnTo>
                  <a:pt x="877" y="499"/>
                </a:lnTo>
                <a:lnTo>
                  <a:pt x="890" y="489"/>
                </a:lnTo>
                <a:lnTo>
                  <a:pt x="900" y="478"/>
                </a:lnTo>
                <a:lnTo>
                  <a:pt x="905" y="465"/>
                </a:lnTo>
                <a:lnTo>
                  <a:pt x="908" y="451"/>
                </a:lnTo>
                <a:close/>
                <a:moveTo>
                  <a:pt x="845" y="504"/>
                </a:moveTo>
                <a:lnTo>
                  <a:pt x="809" y="523"/>
                </a:lnTo>
                <a:lnTo>
                  <a:pt x="793" y="531"/>
                </a:lnTo>
                <a:lnTo>
                  <a:pt x="784" y="535"/>
                </a:lnTo>
                <a:lnTo>
                  <a:pt x="783" y="537"/>
                </a:lnTo>
                <a:lnTo>
                  <a:pt x="781" y="537"/>
                </a:lnTo>
                <a:lnTo>
                  <a:pt x="780" y="540"/>
                </a:lnTo>
                <a:lnTo>
                  <a:pt x="780" y="542"/>
                </a:lnTo>
                <a:lnTo>
                  <a:pt x="781" y="547"/>
                </a:lnTo>
                <a:lnTo>
                  <a:pt x="783" y="551"/>
                </a:lnTo>
                <a:lnTo>
                  <a:pt x="784" y="554"/>
                </a:lnTo>
                <a:lnTo>
                  <a:pt x="795" y="571"/>
                </a:lnTo>
                <a:lnTo>
                  <a:pt x="815" y="604"/>
                </a:lnTo>
                <a:lnTo>
                  <a:pt x="821" y="613"/>
                </a:lnTo>
                <a:lnTo>
                  <a:pt x="826" y="624"/>
                </a:lnTo>
                <a:lnTo>
                  <a:pt x="833" y="637"/>
                </a:lnTo>
                <a:lnTo>
                  <a:pt x="838" y="650"/>
                </a:lnTo>
                <a:lnTo>
                  <a:pt x="839" y="661"/>
                </a:lnTo>
                <a:lnTo>
                  <a:pt x="836" y="671"/>
                </a:lnTo>
                <a:lnTo>
                  <a:pt x="826" y="682"/>
                </a:lnTo>
                <a:lnTo>
                  <a:pt x="812" y="688"/>
                </a:lnTo>
                <a:lnTo>
                  <a:pt x="797" y="690"/>
                </a:lnTo>
                <a:lnTo>
                  <a:pt x="781" y="692"/>
                </a:lnTo>
                <a:lnTo>
                  <a:pt x="767" y="693"/>
                </a:lnTo>
                <a:lnTo>
                  <a:pt x="728" y="692"/>
                </a:lnTo>
                <a:lnTo>
                  <a:pt x="708" y="690"/>
                </a:lnTo>
                <a:lnTo>
                  <a:pt x="705" y="690"/>
                </a:lnTo>
                <a:lnTo>
                  <a:pt x="701" y="690"/>
                </a:lnTo>
                <a:lnTo>
                  <a:pt x="698" y="689"/>
                </a:lnTo>
                <a:lnTo>
                  <a:pt x="695" y="690"/>
                </a:lnTo>
                <a:lnTo>
                  <a:pt x="692" y="692"/>
                </a:lnTo>
                <a:lnTo>
                  <a:pt x="691" y="693"/>
                </a:lnTo>
                <a:lnTo>
                  <a:pt x="691" y="696"/>
                </a:lnTo>
                <a:lnTo>
                  <a:pt x="691" y="699"/>
                </a:lnTo>
                <a:lnTo>
                  <a:pt x="691" y="703"/>
                </a:lnTo>
                <a:lnTo>
                  <a:pt x="691" y="706"/>
                </a:lnTo>
                <a:lnTo>
                  <a:pt x="691" y="726"/>
                </a:lnTo>
                <a:lnTo>
                  <a:pt x="692" y="765"/>
                </a:lnTo>
                <a:lnTo>
                  <a:pt x="692" y="775"/>
                </a:lnTo>
                <a:lnTo>
                  <a:pt x="691" y="788"/>
                </a:lnTo>
                <a:lnTo>
                  <a:pt x="691" y="802"/>
                </a:lnTo>
                <a:lnTo>
                  <a:pt x="688" y="815"/>
                </a:lnTo>
                <a:lnTo>
                  <a:pt x="684" y="826"/>
                </a:lnTo>
                <a:lnTo>
                  <a:pt x="676" y="833"/>
                </a:lnTo>
                <a:lnTo>
                  <a:pt x="663" y="837"/>
                </a:lnTo>
                <a:lnTo>
                  <a:pt x="647" y="836"/>
                </a:lnTo>
                <a:lnTo>
                  <a:pt x="633" y="831"/>
                </a:lnTo>
                <a:lnTo>
                  <a:pt x="618" y="824"/>
                </a:lnTo>
                <a:lnTo>
                  <a:pt x="606" y="817"/>
                </a:lnTo>
                <a:lnTo>
                  <a:pt x="575" y="799"/>
                </a:lnTo>
                <a:lnTo>
                  <a:pt x="547" y="781"/>
                </a:lnTo>
                <a:lnTo>
                  <a:pt x="543" y="779"/>
                </a:lnTo>
                <a:lnTo>
                  <a:pt x="540" y="781"/>
                </a:lnTo>
                <a:lnTo>
                  <a:pt x="537" y="782"/>
                </a:lnTo>
                <a:lnTo>
                  <a:pt x="536" y="785"/>
                </a:lnTo>
                <a:lnTo>
                  <a:pt x="533" y="789"/>
                </a:lnTo>
                <a:lnTo>
                  <a:pt x="532" y="792"/>
                </a:lnTo>
                <a:lnTo>
                  <a:pt x="530" y="795"/>
                </a:lnTo>
                <a:lnTo>
                  <a:pt x="522" y="810"/>
                </a:lnTo>
                <a:lnTo>
                  <a:pt x="504" y="843"/>
                </a:lnTo>
                <a:lnTo>
                  <a:pt x="498" y="854"/>
                </a:lnTo>
                <a:lnTo>
                  <a:pt x="489" y="867"/>
                </a:lnTo>
                <a:lnTo>
                  <a:pt x="480" y="879"/>
                </a:lnTo>
                <a:lnTo>
                  <a:pt x="468" y="889"/>
                </a:lnTo>
                <a:lnTo>
                  <a:pt x="457" y="893"/>
                </a:lnTo>
                <a:lnTo>
                  <a:pt x="443" y="891"/>
                </a:lnTo>
                <a:lnTo>
                  <a:pt x="430" y="882"/>
                </a:lnTo>
                <a:lnTo>
                  <a:pt x="420" y="870"/>
                </a:lnTo>
                <a:lnTo>
                  <a:pt x="410" y="857"/>
                </a:lnTo>
                <a:lnTo>
                  <a:pt x="403" y="846"/>
                </a:lnTo>
                <a:lnTo>
                  <a:pt x="387" y="815"/>
                </a:lnTo>
                <a:lnTo>
                  <a:pt x="371" y="784"/>
                </a:lnTo>
                <a:lnTo>
                  <a:pt x="370" y="781"/>
                </a:lnTo>
                <a:lnTo>
                  <a:pt x="367" y="779"/>
                </a:lnTo>
                <a:lnTo>
                  <a:pt x="364" y="779"/>
                </a:lnTo>
                <a:lnTo>
                  <a:pt x="361" y="781"/>
                </a:lnTo>
                <a:lnTo>
                  <a:pt x="332" y="799"/>
                </a:lnTo>
                <a:lnTo>
                  <a:pt x="302" y="817"/>
                </a:lnTo>
                <a:lnTo>
                  <a:pt x="289" y="824"/>
                </a:lnTo>
                <a:lnTo>
                  <a:pt x="275" y="831"/>
                </a:lnTo>
                <a:lnTo>
                  <a:pt x="260" y="836"/>
                </a:lnTo>
                <a:lnTo>
                  <a:pt x="244" y="837"/>
                </a:lnTo>
                <a:lnTo>
                  <a:pt x="231" y="833"/>
                </a:lnTo>
                <a:lnTo>
                  <a:pt x="224" y="826"/>
                </a:lnTo>
                <a:lnTo>
                  <a:pt x="219" y="815"/>
                </a:lnTo>
                <a:lnTo>
                  <a:pt x="216" y="802"/>
                </a:lnTo>
                <a:lnTo>
                  <a:pt x="216" y="788"/>
                </a:lnTo>
                <a:lnTo>
                  <a:pt x="216" y="775"/>
                </a:lnTo>
                <a:lnTo>
                  <a:pt x="216" y="765"/>
                </a:lnTo>
                <a:lnTo>
                  <a:pt x="216" y="733"/>
                </a:lnTo>
                <a:lnTo>
                  <a:pt x="216" y="700"/>
                </a:lnTo>
                <a:lnTo>
                  <a:pt x="216" y="699"/>
                </a:lnTo>
                <a:lnTo>
                  <a:pt x="216" y="696"/>
                </a:lnTo>
                <a:lnTo>
                  <a:pt x="216" y="693"/>
                </a:lnTo>
                <a:lnTo>
                  <a:pt x="215" y="692"/>
                </a:lnTo>
                <a:lnTo>
                  <a:pt x="212" y="690"/>
                </a:lnTo>
                <a:lnTo>
                  <a:pt x="210" y="690"/>
                </a:lnTo>
                <a:lnTo>
                  <a:pt x="175" y="692"/>
                </a:lnTo>
                <a:lnTo>
                  <a:pt x="140" y="693"/>
                </a:lnTo>
                <a:lnTo>
                  <a:pt x="126" y="692"/>
                </a:lnTo>
                <a:lnTo>
                  <a:pt x="110" y="690"/>
                </a:lnTo>
                <a:lnTo>
                  <a:pt x="95" y="688"/>
                </a:lnTo>
                <a:lnTo>
                  <a:pt x="81" y="682"/>
                </a:lnTo>
                <a:lnTo>
                  <a:pt x="71" y="671"/>
                </a:lnTo>
                <a:lnTo>
                  <a:pt x="68" y="661"/>
                </a:lnTo>
                <a:lnTo>
                  <a:pt x="71" y="650"/>
                </a:lnTo>
                <a:lnTo>
                  <a:pt x="75" y="637"/>
                </a:lnTo>
                <a:lnTo>
                  <a:pt x="81" y="624"/>
                </a:lnTo>
                <a:lnTo>
                  <a:pt x="86" y="613"/>
                </a:lnTo>
                <a:lnTo>
                  <a:pt x="92" y="604"/>
                </a:lnTo>
                <a:lnTo>
                  <a:pt x="109" y="576"/>
                </a:lnTo>
                <a:lnTo>
                  <a:pt x="126" y="548"/>
                </a:lnTo>
                <a:lnTo>
                  <a:pt x="126" y="547"/>
                </a:lnTo>
                <a:lnTo>
                  <a:pt x="127" y="545"/>
                </a:lnTo>
                <a:lnTo>
                  <a:pt x="127" y="542"/>
                </a:lnTo>
                <a:lnTo>
                  <a:pt x="127" y="540"/>
                </a:lnTo>
                <a:lnTo>
                  <a:pt x="126" y="538"/>
                </a:lnTo>
                <a:lnTo>
                  <a:pt x="124" y="537"/>
                </a:lnTo>
                <a:lnTo>
                  <a:pt x="93" y="520"/>
                </a:lnTo>
                <a:lnTo>
                  <a:pt x="62" y="504"/>
                </a:lnTo>
                <a:lnTo>
                  <a:pt x="51" y="496"/>
                </a:lnTo>
                <a:lnTo>
                  <a:pt x="37" y="487"/>
                </a:lnTo>
                <a:lnTo>
                  <a:pt x="26" y="476"/>
                </a:lnTo>
                <a:lnTo>
                  <a:pt x="17" y="465"/>
                </a:lnTo>
                <a:lnTo>
                  <a:pt x="14" y="451"/>
                </a:lnTo>
                <a:lnTo>
                  <a:pt x="17" y="438"/>
                </a:lnTo>
                <a:lnTo>
                  <a:pt x="27" y="427"/>
                </a:lnTo>
                <a:lnTo>
                  <a:pt x="41" y="418"/>
                </a:lnTo>
                <a:lnTo>
                  <a:pt x="54" y="410"/>
                </a:lnTo>
                <a:lnTo>
                  <a:pt x="65" y="403"/>
                </a:lnTo>
                <a:lnTo>
                  <a:pt x="93" y="387"/>
                </a:lnTo>
                <a:lnTo>
                  <a:pt x="121" y="372"/>
                </a:lnTo>
                <a:lnTo>
                  <a:pt x="123" y="370"/>
                </a:lnTo>
                <a:lnTo>
                  <a:pt x="126" y="369"/>
                </a:lnTo>
                <a:lnTo>
                  <a:pt x="127" y="366"/>
                </a:lnTo>
                <a:lnTo>
                  <a:pt x="129" y="363"/>
                </a:lnTo>
                <a:lnTo>
                  <a:pt x="127" y="361"/>
                </a:lnTo>
                <a:lnTo>
                  <a:pt x="107" y="331"/>
                </a:lnTo>
                <a:lnTo>
                  <a:pt x="90" y="301"/>
                </a:lnTo>
                <a:lnTo>
                  <a:pt x="83" y="289"/>
                </a:lnTo>
                <a:lnTo>
                  <a:pt x="76" y="275"/>
                </a:lnTo>
                <a:lnTo>
                  <a:pt x="72" y="259"/>
                </a:lnTo>
                <a:lnTo>
                  <a:pt x="71" y="245"/>
                </a:lnTo>
                <a:lnTo>
                  <a:pt x="75" y="231"/>
                </a:lnTo>
                <a:lnTo>
                  <a:pt x="82" y="224"/>
                </a:lnTo>
                <a:lnTo>
                  <a:pt x="93" y="220"/>
                </a:lnTo>
                <a:lnTo>
                  <a:pt x="106" y="217"/>
                </a:lnTo>
                <a:lnTo>
                  <a:pt x="119" y="215"/>
                </a:lnTo>
                <a:lnTo>
                  <a:pt x="131" y="215"/>
                </a:lnTo>
                <a:lnTo>
                  <a:pt x="143" y="215"/>
                </a:lnTo>
                <a:lnTo>
                  <a:pt x="181" y="217"/>
                </a:lnTo>
                <a:lnTo>
                  <a:pt x="199" y="217"/>
                </a:lnTo>
                <a:lnTo>
                  <a:pt x="200" y="217"/>
                </a:lnTo>
                <a:lnTo>
                  <a:pt x="203" y="217"/>
                </a:lnTo>
                <a:lnTo>
                  <a:pt x="207" y="217"/>
                </a:lnTo>
                <a:lnTo>
                  <a:pt x="212" y="217"/>
                </a:lnTo>
                <a:lnTo>
                  <a:pt x="215" y="215"/>
                </a:lnTo>
                <a:lnTo>
                  <a:pt x="216" y="212"/>
                </a:lnTo>
                <a:lnTo>
                  <a:pt x="217" y="210"/>
                </a:lnTo>
                <a:lnTo>
                  <a:pt x="217" y="207"/>
                </a:lnTo>
                <a:lnTo>
                  <a:pt x="217" y="194"/>
                </a:lnTo>
                <a:lnTo>
                  <a:pt x="215" y="141"/>
                </a:lnTo>
                <a:lnTo>
                  <a:pt x="215" y="126"/>
                </a:lnTo>
                <a:lnTo>
                  <a:pt x="216" y="110"/>
                </a:lnTo>
                <a:lnTo>
                  <a:pt x="220" y="94"/>
                </a:lnTo>
                <a:lnTo>
                  <a:pt x="226" y="81"/>
                </a:lnTo>
                <a:lnTo>
                  <a:pt x="236" y="71"/>
                </a:lnTo>
                <a:lnTo>
                  <a:pt x="247" y="69"/>
                </a:lnTo>
                <a:lnTo>
                  <a:pt x="258" y="70"/>
                </a:lnTo>
                <a:lnTo>
                  <a:pt x="271" y="74"/>
                </a:lnTo>
                <a:lnTo>
                  <a:pt x="284" y="80"/>
                </a:lnTo>
                <a:lnTo>
                  <a:pt x="293" y="87"/>
                </a:lnTo>
                <a:lnTo>
                  <a:pt x="303" y="91"/>
                </a:lnTo>
                <a:lnTo>
                  <a:pt x="330" y="108"/>
                </a:lnTo>
                <a:lnTo>
                  <a:pt x="358" y="125"/>
                </a:lnTo>
                <a:lnTo>
                  <a:pt x="361" y="125"/>
                </a:lnTo>
                <a:lnTo>
                  <a:pt x="363" y="126"/>
                </a:lnTo>
                <a:lnTo>
                  <a:pt x="365" y="128"/>
                </a:lnTo>
                <a:lnTo>
                  <a:pt x="367" y="128"/>
                </a:lnTo>
                <a:lnTo>
                  <a:pt x="370" y="126"/>
                </a:lnTo>
                <a:lnTo>
                  <a:pt x="371" y="124"/>
                </a:lnTo>
                <a:lnTo>
                  <a:pt x="387" y="93"/>
                </a:lnTo>
                <a:lnTo>
                  <a:pt x="403" y="63"/>
                </a:lnTo>
                <a:lnTo>
                  <a:pt x="410" y="50"/>
                </a:lnTo>
                <a:lnTo>
                  <a:pt x="420" y="38"/>
                </a:lnTo>
                <a:lnTo>
                  <a:pt x="430" y="26"/>
                </a:lnTo>
                <a:lnTo>
                  <a:pt x="443" y="18"/>
                </a:lnTo>
                <a:lnTo>
                  <a:pt x="457" y="14"/>
                </a:lnTo>
                <a:lnTo>
                  <a:pt x="468" y="18"/>
                </a:lnTo>
                <a:lnTo>
                  <a:pt x="480" y="28"/>
                </a:lnTo>
                <a:lnTo>
                  <a:pt x="489" y="40"/>
                </a:lnTo>
                <a:lnTo>
                  <a:pt x="498" y="53"/>
                </a:lnTo>
                <a:lnTo>
                  <a:pt x="504" y="64"/>
                </a:lnTo>
                <a:lnTo>
                  <a:pt x="519" y="94"/>
                </a:lnTo>
                <a:lnTo>
                  <a:pt x="536" y="122"/>
                </a:lnTo>
                <a:lnTo>
                  <a:pt x="539" y="124"/>
                </a:lnTo>
                <a:lnTo>
                  <a:pt x="542" y="125"/>
                </a:lnTo>
                <a:lnTo>
                  <a:pt x="544" y="126"/>
                </a:lnTo>
                <a:lnTo>
                  <a:pt x="549" y="125"/>
                </a:lnTo>
                <a:lnTo>
                  <a:pt x="577" y="108"/>
                </a:lnTo>
                <a:lnTo>
                  <a:pt x="605" y="91"/>
                </a:lnTo>
                <a:lnTo>
                  <a:pt x="613" y="87"/>
                </a:lnTo>
                <a:lnTo>
                  <a:pt x="625" y="80"/>
                </a:lnTo>
                <a:lnTo>
                  <a:pt x="636" y="74"/>
                </a:lnTo>
                <a:lnTo>
                  <a:pt x="649" y="70"/>
                </a:lnTo>
                <a:lnTo>
                  <a:pt x="661" y="69"/>
                </a:lnTo>
                <a:lnTo>
                  <a:pt x="671" y="71"/>
                </a:lnTo>
                <a:lnTo>
                  <a:pt x="681" y="81"/>
                </a:lnTo>
                <a:lnTo>
                  <a:pt x="688" y="94"/>
                </a:lnTo>
                <a:lnTo>
                  <a:pt x="691" y="110"/>
                </a:lnTo>
                <a:lnTo>
                  <a:pt x="692" y="126"/>
                </a:lnTo>
                <a:lnTo>
                  <a:pt x="692" y="141"/>
                </a:lnTo>
                <a:lnTo>
                  <a:pt x="691" y="180"/>
                </a:lnTo>
                <a:lnTo>
                  <a:pt x="691" y="201"/>
                </a:lnTo>
                <a:lnTo>
                  <a:pt x="690" y="204"/>
                </a:lnTo>
                <a:lnTo>
                  <a:pt x="690" y="207"/>
                </a:lnTo>
                <a:lnTo>
                  <a:pt x="690" y="210"/>
                </a:lnTo>
                <a:lnTo>
                  <a:pt x="691" y="212"/>
                </a:lnTo>
                <a:lnTo>
                  <a:pt x="692" y="215"/>
                </a:lnTo>
                <a:lnTo>
                  <a:pt x="695" y="217"/>
                </a:lnTo>
                <a:lnTo>
                  <a:pt x="699" y="217"/>
                </a:lnTo>
                <a:lnTo>
                  <a:pt x="704" y="217"/>
                </a:lnTo>
                <a:lnTo>
                  <a:pt x="708" y="217"/>
                </a:lnTo>
                <a:lnTo>
                  <a:pt x="726" y="217"/>
                </a:lnTo>
                <a:lnTo>
                  <a:pt x="766" y="215"/>
                </a:lnTo>
                <a:lnTo>
                  <a:pt x="776" y="215"/>
                </a:lnTo>
                <a:lnTo>
                  <a:pt x="788" y="215"/>
                </a:lnTo>
                <a:lnTo>
                  <a:pt x="801" y="217"/>
                </a:lnTo>
                <a:lnTo>
                  <a:pt x="815" y="220"/>
                </a:lnTo>
                <a:lnTo>
                  <a:pt x="825" y="224"/>
                </a:lnTo>
                <a:lnTo>
                  <a:pt x="833" y="231"/>
                </a:lnTo>
                <a:lnTo>
                  <a:pt x="838" y="245"/>
                </a:lnTo>
                <a:lnTo>
                  <a:pt x="836" y="259"/>
                </a:lnTo>
                <a:lnTo>
                  <a:pt x="831" y="275"/>
                </a:lnTo>
                <a:lnTo>
                  <a:pt x="824" y="289"/>
                </a:lnTo>
                <a:lnTo>
                  <a:pt x="818" y="301"/>
                </a:lnTo>
                <a:lnTo>
                  <a:pt x="793" y="341"/>
                </a:lnTo>
                <a:lnTo>
                  <a:pt x="787" y="351"/>
                </a:lnTo>
                <a:lnTo>
                  <a:pt x="780" y="361"/>
                </a:lnTo>
                <a:lnTo>
                  <a:pt x="778" y="362"/>
                </a:lnTo>
                <a:lnTo>
                  <a:pt x="778" y="365"/>
                </a:lnTo>
                <a:lnTo>
                  <a:pt x="780" y="366"/>
                </a:lnTo>
                <a:lnTo>
                  <a:pt x="781" y="369"/>
                </a:lnTo>
                <a:lnTo>
                  <a:pt x="784" y="370"/>
                </a:lnTo>
                <a:lnTo>
                  <a:pt x="787" y="372"/>
                </a:lnTo>
                <a:lnTo>
                  <a:pt x="795" y="377"/>
                </a:lnTo>
                <a:lnTo>
                  <a:pt x="804" y="383"/>
                </a:lnTo>
                <a:lnTo>
                  <a:pt x="842" y="403"/>
                </a:lnTo>
                <a:lnTo>
                  <a:pt x="853" y="410"/>
                </a:lnTo>
                <a:lnTo>
                  <a:pt x="867" y="418"/>
                </a:lnTo>
                <a:lnTo>
                  <a:pt x="880" y="427"/>
                </a:lnTo>
                <a:lnTo>
                  <a:pt x="890" y="438"/>
                </a:lnTo>
                <a:lnTo>
                  <a:pt x="894" y="451"/>
                </a:lnTo>
                <a:lnTo>
                  <a:pt x="890" y="465"/>
                </a:lnTo>
                <a:lnTo>
                  <a:pt x="881" y="476"/>
                </a:lnTo>
                <a:lnTo>
                  <a:pt x="870" y="487"/>
                </a:lnTo>
                <a:lnTo>
                  <a:pt x="857" y="496"/>
                </a:lnTo>
                <a:lnTo>
                  <a:pt x="845" y="504"/>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文本框 6"/>
          <p:cNvSpPr txBox="1"/>
          <p:nvPr/>
        </p:nvSpPr>
        <p:spPr>
          <a:xfrm flipH="1">
            <a:off x="6317673" y="2867890"/>
            <a:ext cx="149629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白板论</a:t>
            </a:r>
          </a:p>
        </p:txBody>
      </p:sp>
    </p:spTree>
    <p:extLst>
      <p:ext uri="{BB962C8B-B14F-4D97-AF65-F5344CB8AC3E}">
        <p14:creationId xmlns:p14="http://schemas.microsoft.com/office/powerpoint/2010/main" val="93836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F8A69A5-DA8C-4403-B790-FF66EF518EB2}"/>
              </a:ext>
            </a:extLst>
          </p:cNvPr>
          <p:cNvSpPr>
            <a:spLocks noGrp="1"/>
          </p:cNvSpPr>
          <p:nvPr>
            <p:ph type="title"/>
          </p:nvPr>
        </p:nvSpPr>
        <p:spPr>
          <a:xfrm>
            <a:off x="706582" y="64563"/>
            <a:ext cx="10647218" cy="1246077"/>
          </a:xfrm>
        </p:spPr>
        <p:txBody>
          <a:bodyPr/>
          <a:lstStyle/>
          <a:p>
            <a:r>
              <a:rPr lang="zh-CN" altLang="en-US" dirty="0"/>
              <a:t>辩证唯物主义对认识本质的科学回答</a:t>
            </a:r>
          </a:p>
        </p:txBody>
      </p:sp>
      <p:sp>
        <p:nvSpPr>
          <p:cNvPr id="3" name="内容占位符 2">
            <a:extLst>
              <a:ext uri="{FF2B5EF4-FFF2-40B4-BE49-F238E27FC236}">
                <a16:creationId xmlns:a16="http://schemas.microsoft.com/office/drawing/2014/main" xmlns="" id="{AF1CCD13-495C-4C30-907D-1FB3CD3117BC}"/>
              </a:ext>
            </a:extLst>
          </p:cNvPr>
          <p:cNvSpPr>
            <a:spLocks noGrp="1"/>
          </p:cNvSpPr>
          <p:nvPr>
            <p:ph sz="quarter" idx="13"/>
          </p:nvPr>
        </p:nvSpPr>
        <p:spPr>
          <a:xfrm>
            <a:off x="838200" y="1108365"/>
            <a:ext cx="10515600" cy="717440"/>
          </a:xfrm>
        </p:spPr>
        <p:txBody>
          <a:bodyPr>
            <a:normAutofit/>
          </a:bodyPr>
          <a:lstStyle/>
          <a:p>
            <a:r>
              <a:rPr lang="zh-CN" altLang="en-US" dirty="0">
                <a:latin typeface="微软雅黑" panose="020B0503020204020204" pitchFamily="34" charset="-122"/>
                <a:ea typeface="微软雅黑" panose="020B0503020204020204" pitchFamily="34" charset="-122"/>
              </a:rPr>
              <a:t>辩证唯物主义认识论是建立在实践基础上的能动的反映论。</a:t>
            </a:r>
            <a:endParaRPr lang="en-US" altLang="zh-CN"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193964" y="1607127"/>
            <a:ext cx="11513127" cy="4806121"/>
            <a:chOff x="251520" y="1124744"/>
            <a:chExt cx="8640960" cy="4208862"/>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447" y="1124744"/>
              <a:ext cx="4151033" cy="305993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24744"/>
              <a:ext cx="4151033" cy="3059939"/>
            </a:xfrm>
            <a:prstGeom prst="rect">
              <a:avLst/>
            </a:prstGeom>
          </p:spPr>
        </p:pic>
        <p:sp>
          <p:nvSpPr>
            <p:cNvPr id="7" name="TextBox 10"/>
            <p:cNvSpPr txBox="1"/>
            <p:nvPr/>
          </p:nvSpPr>
          <p:spPr>
            <a:xfrm>
              <a:off x="1331640" y="1988841"/>
              <a:ext cx="2736303" cy="453288"/>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80000"/>
                </a:lnSpc>
                <a:spcBef>
                  <a:spcPts val="0"/>
                </a:spcBef>
                <a:spcAft>
                  <a:spcPts val="0"/>
                </a:spcAft>
                <a:buClrTx/>
                <a:buSzTx/>
                <a:buFontTx/>
                <a:buNone/>
                <a:tabLst/>
                <a:defRPr/>
              </a:pPr>
              <a:r>
                <a:rPr lang="zh-CN" altLang="en-US" sz="2400" b="1" kern="0" noProof="0" dirty="0">
                  <a:ln w="18415" cmpd="sng">
                    <a:noFill/>
                    <a:prstDash val="solid"/>
                  </a:ln>
                  <a:solidFill>
                    <a:sysClr val="window" lastClr="FFFFFF"/>
                  </a:solidFill>
                  <a:effectLst>
                    <a:outerShdw blurRad="50800" dist="38100" dir="10800000" algn="r" rotWithShape="0">
                      <a:prstClr val="black">
                        <a:alpha val="40000"/>
                      </a:prstClr>
                    </a:outerShdw>
                  </a:effectLst>
                  <a:latin typeface="Adidas Unity" pitchFamily="2" charset="0"/>
                  <a:ea typeface="微软雅黑" pitchFamily="34" charset="-122"/>
                  <a:cs typeface="Times New Roman" pitchFamily="18" charset="0"/>
                </a:rPr>
                <a:t>辩证唯物主义</a:t>
              </a:r>
              <a:endParaRPr kumimoji="0" lang="zh-CN" altLang="en-US" sz="2400" b="1" i="0" u="none" strike="noStrike" kern="0" cap="none" spc="0" normalizeH="0" baseline="0" noProof="0" dirty="0">
                <a:ln w="18415" cmpd="sng">
                  <a:noFill/>
                  <a:prstDash val="solid"/>
                </a:ln>
                <a:solidFill>
                  <a:sysClr val="window" lastClr="FFFFFF"/>
                </a:solidFill>
                <a:effectLst>
                  <a:outerShdw blurRad="50800" dist="38100" dir="10800000" algn="r"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8" name="TextBox 11"/>
            <p:cNvSpPr txBox="1"/>
            <p:nvPr/>
          </p:nvSpPr>
          <p:spPr>
            <a:xfrm>
              <a:off x="1331640" y="2439986"/>
              <a:ext cx="2736303" cy="35975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9" name="TextBox 12"/>
            <p:cNvSpPr txBox="1"/>
            <p:nvPr/>
          </p:nvSpPr>
          <p:spPr>
            <a:xfrm>
              <a:off x="5076056" y="1988841"/>
              <a:ext cx="1944216" cy="47487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80000"/>
                </a:lnSpc>
                <a:spcBef>
                  <a:spcPts val="0"/>
                </a:spcBef>
                <a:spcAft>
                  <a:spcPts val="0"/>
                </a:spcAft>
                <a:buClrTx/>
                <a:buSzTx/>
                <a:buFontTx/>
                <a:buNone/>
                <a:tabLst/>
                <a:defRPr/>
              </a:pPr>
              <a:r>
                <a:rPr lang="zh-CN" altLang="en-US" sz="2400" b="1" kern="0" dirty="0">
                  <a:ln w="18415" cmpd="sng">
                    <a:noFill/>
                    <a:prstDash val="solid"/>
                  </a:ln>
                  <a:solidFill>
                    <a:sysClr val="windowText" lastClr="000000">
                      <a:lumMod val="65000"/>
                      <a:lumOff val="35000"/>
                    </a:sysClr>
                  </a:solidFill>
                  <a:latin typeface="Adidas Unity" pitchFamily="2" charset="0"/>
                  <a:ea typeface="微软雅黑" pitchFamily="34" charset="-122"/>
                  <a:cs typeface="Times New Roman" pitchFamily="18" charset="0"/>
                </a:rPr>
                <a:t>旧唯物主义</a:t>
              </a:r>
              <a:endParaRPr kumimoji="0" lang="zh-CN" altLang="en-US" sz="24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didas Unity" pitchFamily="2" charset="0"/>
                <a:ea typeface="微软雅黑" pitchFamily="34" charset="-122"/>
                <a:cs typeface="Times New Roman" pitchFamily="18" charset="0"/>
              </a:endParaRPr>
            </a:p>
          </p:txBody>
        </p:sp>
        <p:sp>
          <p:nvSpPr>
            <p:cNvPr id="10" name="TextBox 13"/>
            <p:cNvSpPr txBox="1"/>
            <p:nvPr/>
          </p:nvSpPr>
          <p:spPr>
            <a:xfrm>
              <a:off x="5076056" y="2439986"/>
              <a:ext cx="2736303" cy="1374598"/>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虽然也认为认识是主体对客体的反映，但离开了实践，离开了辩证法，是其在认识问题上的缺陷</a:t>
              </a:r>
              <a:endParaRPr kumimoji="0" lang="en-US" altLang="zh-CN" sz="2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sp>
          <p:nvSpPr>
            <p:cNvPr id="11" name="TextBox 14"/>
            <p:cNvSpPr txBox="1"/>
            <p:nvPr/>
          </p:nvSpPr>
          <p:spPr>
            <a:xfrm>
              <a:off x="912221" y="4448615"/>
              <a:ext cx="7980259" cy="88499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eaLnBrk="1" fontAlgn="auto" hangingPunct="1">
                <a:lnSpc>
                  <a:spcPct val="90000"/>
                </a:lnSpc>
                <a:spcBef>
                  <a:spcPts val="1000"/>
                </a:spcBef>
                <a:spcAft>
                  <a:spcPts val="0"/>
                </a:spcAft>
                <a:buClr>
                  <a:srgbClr val="5DBFAD">
                    <a:lumMod val="75000"/>
                  </a:srgbClr>
                </a:buClr>
              </a:pPr>
              <a:r>
                <a:rPr lang="zh-CN" altLang="en-US" sz="2400" dirty="0">
                  <a:solidFill>
                    <a:srgbClr val="3D3F41"/>
                  </a:solidFill>
                  <a:latin typeface="Arial"/>
                  <a:ea typeface="黑体" panose="02010609060101010101" pitchFamily="49" charset="-122"/>
                </a:rPr>
                <a:t>辩证唯物主义认识论与唯心主义认识论和形而上学唯物主义认识论的</a:t>
              </a:r>
              <a:r>
                <a:rPr lang="zh-CN" altLang="en-US" sz="2400" dirty="0">
                  <a:solidFill>
                    <a:srgbClr val="25B7EC">
                      <a:lumMod val="75000"/>
                    </a:srgbClr>
                  </a:solidFill>
                  <a:latin typeface="Arial"/>
                  <a:ea typeface="黑体" panose="02010609060101010101" pitchFamily="49" charset="-122"/>
                </a:rPr>
                <a:t>根本区别</a:t>
              </a:r>
              <a:endParaRPr lang="zh-CN" altLang="en-US" sz="2400" dirty="0">
                <a:solidFill>
                  <a:srgbClr val="3D3F41"/>
                </a:solidFill>
                <a:latin typeface="Arial"/>
                <a:ea typeface="黑体" panose="02010609060101010101" pitchFamily="49" charset="-122"/>
              </a:endParaRPr>
            </a:p>
          </p:txBody>
        </p:sp>
      </p:grpSp>
      <p:sp>
        <p:nvSpPr>
          <p:cNvPr id="13" name="矩形 12"/>
          <p:cNvSpPr/>
          <p:nvPr/>
        </p:nvSpPr>
        <p:spPr>
          <a:xfrm>
            <a:off x="1440873" y="3109010"/>
            <a:ext cx="3574472" cy="1569660"/>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坚持认识是主体对客体的反映，坚持实践是人类能动地改造世界的社会性的物质活动</a:t>
            </a:r>
          </a:p>
        </p:txBody>
      </p:sp>
    </p:spTree>
    <p:extLst>
      <p:ext uri="{BB962C8B-B14F-4D97-AF65-F5344CB8AC3E}">
        <p14:creationId xmlns:p14="http://schemas.microsoft.com/office/powerpoint/2010/main" val="105348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3449783" y="2222545"/>
            <a:ext cx="2751174" cy="3534020"/>
            <a:chOff x="2954338" y="2501900"/>
            <a:chExt cx="1700212" cy="2527300"/>
          </a:xfrm>
          <a:solidFill>
            <a:schemeClr val="accent2"/>
          </a:solidFill>
        </p:grpSpPr>
        <p:sp>
          <p:nvSpPr>
            <p:cNvPr id="3078" name="Freeform 20"/>
            <p:cNvSpPr/>
            <p:nvPr>
              <p:custDataLst>
                <p:tags r:id="rId9"/>
              </p:custDataLst>
            </p:nvPr>
          </p:nvSpPr>
          <p:spPr bwMode="auto">
            <a:xfrm rot="2994041">
              <a:off x="3095625" y="2595563"/>
              <a:ext cx="898525" cy="711200"/>
            </a:xfrm>
            <a:custGeom>
              <a:avLst/>
              <a:gdLst>
                <a:gd name="T0" fmla="*/ 651936 w 1219200"/>
                <a:gd name="T1" fmla="*/ 390379 h 1054100"/>
                <a:gd name="T2" fmla="*/ 0 w 1219200"/>
                <a:gd name="T3" fmla="*/ 0 h 1054100"/>
                <a:gd name="T4" fmla="*/ 0 60000 65536"/>
                <a:gd name="T5" fmla="*/ 0 60000 65536"/>
              </a:gdLst>
              <a:ahLst/>
              <a:cxnLst>
                <a:cxn ang="T4">
                  <a:pos x="T0" y="T1"/>
                </a:cxn>
                <a:cxn ang="T5">
                  <a:pos x="T2" y="T3"/>
                </a:cxn>
              </a:cxnLst>
              <a:rect l="0" t="0" r="r" b="b"/>
              <a:pathLst>
                <a:path w="1219200" h="1054100">
                  <a:moveTo>
                    <a:pt x="1219200" y="1054100"/>
                  </a:moveTo>
                  <a:cubicBezTo>
                    <a:pt x="679450" y="648758"/>
                    <a:pt x="139700" y="243417"/>
                    <a:pt x="0" y="0"/>
                  </a:cubicBezTo>
                </a:path>
              </a:pathLst>
            </a:custGeom>
            <a:grpFill/>
            <a:ln w="25400" cap="flat" cmpd="sng">
              <a:solidFill>
                <a:schemeClr val="tx1">
                  <a:lumMod val="50000"/>
                  <a:lumOff val="50000"/>
                </a:schemeClr>
              </a:solidFill>
              <a:prstDash val="solid"/>
              <a:round/>
            </a:ln>
          </p:spPr>
          <p:txBody>
            <a:bodyPr anchor="ctr">
              <a:normAutofit/>
            </a:bodyPr>
            <a:lstStyle/>
            <a:p>
              <a:pPr>
                <a:defRPr/>
              </a:pPr>
              <a:endParaRPr lang="zh-CN" altLang="en-US">
                <a:latin typeface="+mn-lt"/>
                <a:ea typeface="+mn-ea"/>
              </a:endParaRPr>
            </a:p>
          </p:txBody>
        </p:sp>
        <p:sp>
          <p:nvSpPr>
            <p:cNvPr id="3079" name="椭圆 25"/>
            <p:cNvSpPr>
              <a:spLocks noChangeArrowheads="1"/>
            </p:cNvSpPr>
            <p:nvPr>
              <p:custDataLst>
                <p:tags r:id="rId10"/>
              </p:custDataLst>
            </p:nvPr>
          </p:nvSpPr>
          <p:spPr bwMode="auto">
            <a:xfrm>
              <a:off x="2954338" y="3328988"/>
              <a:ext cx="1700212" cy="1700212"/>
            </a:xfrm>
            <a:prstGeom prst="ellipse">
              <a:avLst/>
            </a:prstGeom>
            <a:grpFill/>
            <a:ln w="3175">
              <a:solidFill>
                <a:schemeClr val="bg1"/>
              </a:solidFill>
            </a:ln>
          </p:spPr>
          <p:txBody>
            <a:bodyPr lIns="0" tIns="0" rIns="0" bIns="0" anchor="ctr">
              <a:normAutofit/>
            </a:bodyPr>
            <a:lstStyle>
              <a:lvl1pPr>
                <a:spcBef>
                  <a:spcPct val="20000"/>
                </a:spcBef>
                <a:buFont typeface="Arial" pitchFamily="34" charset="0"/>
                <a:buChar char="•"/>
                <a:defRPr sz="3200">
                  <a:solidFill>
                    <a:schemeClr val="tx1"/>
                  </a:solidFill>
                  <a:latin typeface="Arial Narrow" pitchFamily="34" charset="0"/>
                  <a:ea typeface="微软雅黑" pitchFamily="34" charset="-122"/>
                </a:defRPr>
              </a:lvl1pPr>
              <a:lvl2pPr marL="742950" indent="-285750">
                <a:spcBef>
                  <a:spcPct val="20000"/>
                </a:spcBef>
                <a:buFont typeface="Arial" pitchFamily="34" charset="0"/>
                <a:buChar char="–"/>
                <a:defRPr sz="2800">
                  <a:solidFill>
                    <a:schemeClr val="tx1"/>
                  </a:solidFill>
                  <a:latin typeface="Arial Narrow" pitchFamily="34" charset="0"/>
                  <a:ea typeface="微软雅黑" pitchFamily="34" charset="-122"/>
                </a:defRPr>
              </a:lvl2pPr>
              <a:lvl3pPr marL="1143000" indent="-228600">
                <a:spcBef>
                  <a:spcPct val="20000"/>
                </a:spcBef>
                <a:buFont typeface="Arial" pitchFamily="34" charset="0"/>
                <a:buChar char="•"/>
                <a:defRPr sz="2400">
                  <a:solidFill>
                    <a:schemeClr val="tx1"/>
                  </a:solidFill>
                  <a:latin typeface="Arial Narrow" pitchFamily="34" charset="0"/>
                  <a:ea typeface="微软雅黑" pitchFamily="34" charset="-122"/>
                </a:defRPr>
              </a:lvl3pPr>
              <a:lvl4pPr marL="1600200" indent="-228600">
                <a:spcBef>
                  <a:spcPct val="20000"/>
                </a:spcBef>
                <a:buFont typeface="Arial" pitchFamily="34" charset="0"/>
                <a:buChar char="–"/>
                <a:defRPr sz="2000">
                  <a:solidFill>
                    <a:schemeClr val="tx1"/>
                  </a:solidFill>
                  <a:latin typeface="Arial Narrow" pitchFamily="34" charset="0"/>
                  <a:ea typeface="微软雅黑" pitchFamily="34" charset="-122"/>
                </a:defRPr>
              </a:lvl4pPr>
              <a:lvl5pPr marL="2057400" indent="-228600">
                <a:spcBef>
                  <a:spcPct val="20000"/>
                </a:spcBef>
                <a:buFont typeface="Arial" pitchFamily="34" charset="0"/>
                <a:buChar char="»"/>
                <a:defRPr sz="2000">
                  <a:solidFill>
                    <a:schemeClr val="tx1"/>
                  </a:solidFill>
                  <a:latin typeface="Arial Narrow"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9pPr>
            </a:lstStyle>
            <a:p>
              <a:pPr algn="ctr" eaLnBrk="1" hangingPunct="1">
                <a:lnSpc>
                  <a:spcPct val="140000"/>
                </a:lnSpc>
                <a:spcBef>
                  <a:spcPct val="0"/>
                </a:spcBef>
                <a:buFontTx/>
                <a:buNone/>
                <a:defRPr/>
              </a:pPr>
              <a:endParaRPr lang="zh-CN" altLang="en-US" sz="1800" dirty="0">
                <a:solidFill>
                  <a:srgbClr val="FFFFFF"/>
                </a:solidFill>
                <a:latin typeface="+mn-lt"/>
                <a:ea typeface="+mn-ea"/>
              </a:endParaRPr>
            </a:p>
          </p:txBody>
        </p:sp>
        <p:sp>
          <p:nvSpPr>
            <p:cNvPr id="27" name="Oval 23"/>
            <p:cNvSpPr>
              <a:spLocks noChangeArrowheads="1"/>
            </p:cNvSpPr>
            <p:nvPr>
              <p:custDataLst>
                <p:tags r:id="rId11"/>
              </p:custDataLst>
            </p:nvPr>
          </p:nvSpPr>
          <p:spPr bwMode="auto">
            <a:xfrm rot="20515032">
              <a:off x="3543300" y="3500438"/>
              <a:ext cx="155575" cy="155575"/>
            </a:xfrm>
            <a:prstGeom prst="ellipse">
              <a:avLst/>
            </a:prstGeom>
            <a:grpFill/>
            <a:ln w="25400">
              <a:solidFill>
                <a:srgbClr val="828282"/>
              </a:solidFill>
              <a:round/>
            </a:ln>
            <a:effectLst>
              <a:outerShdw dist="23000" dir="5400000" rotWithShape="0">
                <a:srgbClr val="808080">
                  <a:alpha val="34999"/>
                </a:srgbClr>
              </a:outerShdw>
            </a:effectLst>
          </p:spPr>
          <p:txBody>
            <a:bodyPr anchor="ctr">
              <a:normAutofit fontScale="25000" lnSpcReduction="20000"/>
            </a:bodyPr>
            <a:lstStyle/>
            <a:p>
              <a:pPr algn="ctr" eaLnBrk="1" hangingPunct="1">
                <a:spcBef>
                  <a:spcPts val="0"/>
                </a:spcBef>
                <a:spcAft>
                  <a:spcPts val="0"/>
                </a:spcAft>
                <a:defRPr/>
              </a:pPr>
              <a:endParaRPr lang="nb-NO">
                <a:solidFill>
                  <a:srgbClr val="FFFFFF"/>
                </a:solidFill>
                <a:latin typeface="+mn-lt"/>
                <a:ea typeface="+mn-ea"/>
              </a:endParaRPr>
            </a:p>
          </p:txBody>
        </p:sp>
        <p:sp>
          <p:nvSpPr>
            <p:cNvPr id="3081" name="Freeform 27"/>
            <p:cNvSpPr/>
            <p:nvPr>
              <p:custDataLst>
                <p:tags r:id="rId12"/>
              </p:custDataLst>
            </p:nvPr>
          </p:nvSpPr>
          <p:spPr bwMode="auto">
            <a:xfrm rot="2588326">
              <a:off x="3001963" y="2593975"/>
              <a:ext cx="987425" cy="700088"/>
            </a:xfrm>
            <a:custGeom>
              <a:avLst/>
              <a:gdLst>
                <a:gd name="T0" fmla="*/ 257722 w 1523757"/>
                <a:gd name="T1" fmla="*/ 152636 h 1163273"/>
                <a:gd name="T2" fmla="*/ 239879 w 1523757"/>
                <a:gd name="T3" fmla="*/ 128386 h 1163273"/>
                <a:gd name="T4" fmla="*/ 0 w 1523757"/>
                <a:gd name="T5" fmla="*/ 0 h 1163273"/>
                <a:gd name="T6" fmla="*/ 0 60000 65536"/>
                <a:gd name="T7" fmla="*/ 0 60000 65536"/>
                <a:gd name="T8" fmla="*/ 0 60000 65536"/>
              </a:gdLst>
              <a:ahLst/>
              <a:cxnLst>
                <a:cxn ang="T6">
                  <a:pos x="T0" y="T1"/>
                </a:cxn>
                <a:cxn ang="T7">
                  <a:pos x="T2" y="T3"/>
                </a:cxn>
                <a:cxn ang="T8">
                  <a:pos x="T4" y="T5"/>
                </a:cxn>
              </a:cxnLst>
              <a:rect l="0" t="0" r="r" b="b"/>
              <a:pathLst>
                <a:path w="1523757" h="1163273">
                  <a:moveTo>
                    <a:pt x="1459981" y="1162612"/>
                  </a:moveTo>
                  <a:cubicBezTo>
                    <a:pt x="1515014" y="1164728"/>
                    <a:pt x="1608667" y="1172633"/>
                    <a:pt x="1358900" y="977900"/>
                  </a:cubicBezTo>
                  <a:cubicBezTo>
                    <a:pt x="1109133" y="783167"/>
                    <a:pt x="152400" y="230717"/>
                    <a:pt x="0" y="0"/>
                  </a:cubicBezTo>
                </a:path>
              </a:pathLst>
            </a:custGeom>
            <a:grpFill/>
            <a:ln w="25400" cap="flat" cmpd="sng">
              <a:solidFill>
                <a:schemeClr val="tx1">
                  <a:lumMod val="50000"/>
                  <a:lumOff val="50000"/>
                </a:schemeClr>
              </a:solidFill>
              <a:prstDash val="solid"/>
              <a:round/>
            </a:ln>
          </p:spPr>
          <p:txBody>
            <a:bodyPr anchor="ctr">
              <a:normAutofit/>
            </a:bodyPr>
            <a:lstStyle/>
            <a:p>
              <a:pPr>
                <a:defRPr/>
              </a:pPr>
              <a:endParaRPr lang="zh-CN" altLang="en-US">
                <a:latin typeface="+mn-lt"/>
                <a:ea typeface="+mn-ea"/>
              </a:endParaRPr>
            </a:p>
          </p:txBody>
        </p:sp>
      </p:grpSp>
      <p:grpSp>
        <p:nvGrpSpPr>
          <p:cNvPr id="3" name="组合 2"/>
          <p:cNvGrpSpPr/>
          <p:nvPr>
            <p:custDataLst>
              <p:tags r:id="rId3"/>
            </p:custDataLst>
          </p:nvPr>
        </p:nvGrpSpPr>
        <p:grpSpPr>
          <a:xfrm>
            <a:off x="5993062" y="2349500"/>
            <a:ext cx="2965260" cy="4106718"/>
            <a:chOff x="4491038" y="2349500"/>
            <a:chExt cx="1698625" cy="2603500"/>
          </a:xfrm>
        </p:grpSpPr>
        <p:sp>
          <p:nvSpPr>
            <p:cNvPr id="3082" name="Freeform 20"/>
            <p:cNvSpPr/>
            <p:nvPr>
              <p:custDataLst>
                <p:tags r:id="rId5"/>
              </p:custDataLst>
            </p:nvPr>
          </p:nvSpPr>
          <p:spPr bwMode="auto">
            <a:xfrm rot="4359053">
              <a:off x="5126831" y="2513807"/>
              <a:ext cx="898525" cy="709612"/>
            </a:xfrm>
            <a:custGeom>
              <a:avLst/>
              <a:gdLst>
                <a:gd name="T0" fmla="*/ 651936 w 1219200"/>
                <a:gd name="T1" fmla="*/ 387770 h 1054100"/>
                <a:gd name="T2" fmla="*/ 0 w 1219200"/>
                <a:gd name="T3" fmla="*/ 0 h 1054100"/>
                <a:gd name="T4" fmla="*/ 0 60000 65536"/>
                <a:gd name="T5" fmla="*/ 0 60000 65536"/>
              </a:gdLst>
              <a:ahLst/>
              <a:cxnLst>
                <a:cxn ang="T4">
                  <a:pos x="T0" y="T1"/>
                </a:cxn>
                <a:cxn ang="T5">
                  <a:pos x="T2" y="T3"/>
                </a:cxn>
              </a:cxnLst>
              <a:rect l="0" t="0" r="r" b="b"/>
              <a:pathLst>
                <a:path w="1219200" h="1054100">
                  <a:moveTo>
                    <a:pt x="1219200" y="1054100"/>
                  </a:moveTo>
                  <a:cubicBezTo>
                    <a:pt x="679450" y="648758"/>
                    <a:pt x="139700" y="2434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sp>
          <p:nvSpPr>
            <p:cNvPr id="3083" name="椭圆 30"/>
            <p:cNvSpPr>
              <a:spLocks noChangeArrowheads="1"/>
            </p:cNvSpPr>
            <p:nvPr>
              <p:custDataLst>
                <p:tags r:id="rId6"/>
              </p:custDataLst>
            </p:nvPr>
          </p:nvSpPr>
          <p:spPr bwMode="auto">
            <a:xfrm>
              <a:off x="4491038" y="3252788"/>
              <a:ext cx="1698625" cy="1700212"/>
            </a:xfrm>
            <a:prstGeom prst="ellipse">
              <a:avLst/>
            </a:prstGeom>
            <a:solidFill>
              <a:schemeClr val="tx2">
                <a:lumMod val="20000"/>
                <a:lumOff val="80000"/>
              </a:schemeClr>
            </a:solidFill>
            <a:ln w="3175">
              <a:solidFill>
                <a:schemeClr val="bg1"/>
              </a:solidFill>
            </a:ln>
          </p:spPr>
          <p:txBody>
            <a:bodyPr lIns="0" tIns="0" rIns="0" bIns="0" anchor="ctr">
              <a:normAutofit/>
            </a:bodyPr>
            <a:lstStyle>
              <a:lvl1pPr>
                <a:spcBef>
                  <a:spcPct val="20000"/>
                </a:spcBef>
                <a:buFont typeface="Arial" pitchFamily="34" charset="0"/>
                <a:buChar char="•"/>
                <a:defRPr sz="3200">
                  <a:solidFill>
                    <a:schemeClr val="tx1"/>
                  </a:solidFill>
                  <a:latin typeface="Arial Narrow" pitchFamily="34" charset="0"/>
                  <a:ea typeface="微软雅黑" pitchFamily="34" charset="-122"/>
                </a:defRPr>
              </a:lvl1pPr>
              <a:lvl2pPr marL="742950" indent="-285750">
                <a:spcBef>
                  <a:spcPct val="20000"/>
                </a:spcBef>
                <a:buFont typeface="Arial" pitchFamily="34" charset="0"/>
                <a:buChar char="–"/>
                <a:defRPr sz="2800">
                  <a:solidFill>
                    <a:schemeClr val="tx1"/>
                  </a:solidFill>
                  <a:latin typeface="Arial Narrow" pitchFamily="34" charset="0"/>
                  <a:ea typeface="微软雅黑" pitchFamily="34" charset="-122"/>
                </a:defRPr>
              </a:lvl2pPr>
              <a:lvl3pPr marL="1143000" indent="-228600">
                <a:spcBef>
                  <a:spcPct val="20000"/>
                </a:spcBef>
                <a:buFont typeface="Arial" pitchFamily="34" charset="0"/>
                <a:buChar char="•"/>
                <a:defRPr sz="2400">
                  <a:solidFill>
                    <a:schemeClr val="tx1"/>
                  </a:solidFill>
                  <a:latin typeface="Arial Narrow" pitchFamily="34" charset="0"/>
                  <a:ea typeface="微软雅黑" pitchFamily="34" charset="-122"/>
                </a:defRPr>
              </a:lvl3pPr>
              <a:lvl4pPr marL="1600200" indent="-228600">
                <a:spcBef>
                  <a:spcPct val="20000"/>
                </a:spcBef>
                <a:buFont typeface="Arial" pitchFamily="34" charset="0"/>
                <a:buChar char="–"/>
                <a:defRPr sz="2000">
                  <a:solidFill>
                    <a:schemeClr val="tx1"/>
                  </a:solidFill>
                  <a:latin typeface="Arial Narrow" pitchFamily="34" charset="0"/>
                  <a:ea typeface="微软雅黑" pitchFamily="34" charset="-122"/>
                </a:defRPr>
              </a:lvl4pPr>
              <a:lvl5pPr marL="2057400" indent="-228600">
                <a:spcBef>
                  <a:spcPct val="20000"/>
                </a:spcBef>
                <a:buFont typeface="Arial" pitchFamily="34" charset="0"/>
                <a:buChar char="»"/>
                <a:defRPr sz="2000">
                  <a:solidFill>
                    <a:schemeClr val="tx1"/>
                  </a:solidFill>
                  <a:latin typeface="Arial Narrow"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9pPr>
            </a:lstStyle>
            <a:p>
              <a:pPr algn="ctr" eaLnBrk="1" hangingPunct="1">
                <a:lnSpc>
                  <a:spcPct val="140000"/>
                </a:lnSpc>
                <a:spcBef>
                  <a:spcPct val="0"/>
                </a:spcBef>
                <a:buFontTx/>
                <a:buNone/>
                <a:defRPr/>
              </a:pPr>
              <a:endParaRPr lang="zh-CN" altLang="en-US" sz="1800" dirty="0">
                <a:solidFill>
                  <a:srgbClr val="FFFFFF"/>
                </a:solidFill>
                <a:latin typeface="+mn-lt"/>
                <a:ea typeface="+mn-ea"/>
              </a:endParaRPr>
            </a:p>
          </p:txBody>
        </p:sp>
        <p:sp>
          <p:nvSpPr>
            <p:cNvPr id="32" name="Oval 23"/>
            <p:cNvSpPr>
              <a:spLocks noChangeArrowheads="1"/>
            </p:cNvSpPr>
            <p:nvPr>
              <p:custDataLst>
                <p:tags r:id="rId7"/>
              </p:custDataLst>
            </p:nvPr>
          </p:nvSpPr>
          <p:spPr bwMode="auto">
            <a:xfrm rot="280044">
              <a:off x="5327650" y="3398838"/>
              <a:ext cx="155575" cy="155575"/>
            </a:xfrm>
            <a:prstGeom prst="ellipse">
              <a:avLst/>
            </a:prstGeom>
            <a:solidFill>
              <a:srgbClr val="FFFFFF"/>
            </a:solidFill>
            <a:ln w="25400">
              <a:solidFill>
                <a:srgbClr val="828282"/>
              </a:solidFill>
              <a:round/>
            </a:ln>
            <a:effectLst>
              <a:outerShdw dist="23000" dir="5400000" rotWithShape="0">
                <a:srgbClr val="808080">
                  <a:alpha val="34999"/>
                </a:srgbClr>
              </a:outerShdw>
            </a:effectLst>
          </p:spPr>
          <p:txBody>
            <a:bodyPr anchor="ctr">
              <a:normAutofit fontScale="32500" lnSpcReduction="20000"/>
            </a:bodyPr>
            <a:lstStyle/>
            <a:p>
              <a:pPr algn="ctr" eaLnBrk="1" hangingPunct="1">
                <a:spcBef>
                  <a:spcPts val="0"/>
                </a:spcBef>
                <a:spcAft>
                  <a:spcPts val="0"/>
                </a:spcAft>
                <a:defRPr/>
              </a:pPr>
              <a:endParaRPr lang="nb-NO">
                <a:solidFill>
                  <a:srgbClr val="FFFFFF"/>
                </a:solidFill>
                <a:latin typeface="+mn-lt"/>
                <a:ea typeface="+mn-ea"/>
              </a:endParaRPr>
            </a:p>
          </p:txBody>
        </p:sp>
        <p:sp>
          <p:nvSpPr>
            <p:cNvPr id="3085" name="Freeform 27"/>
            <p:cNvSpPr/>
            <p:nvPr>
              <p:custDataLst>
                <p:tags r:id="rId8"/>
              </p:custDataLst>
            </p:nvPr>
          </p:nvSpPr>
          <p:spPr bwMode="auto">
            <a:xfrm rot="3953338">
              <a:off x="5038725" y="2493963"/>
              <a:ext cx="989013" cy="700087"/>
            </a:xfrm>
            <a:custGeom>
              <a:avLst/>
              <a:gdLst>
                <a:gd name="T0" fmla="*/ 258968 w 1523757"/>
                <a:gd name="T1" fmla="*/ 152636 h 1163273"/>
                <a:gd name="T2" fmla="*/ 241038 w 1523757"/>
                <a:gd name="T3" fmla="*/ 128386 h 1163273"/>
                <a:gd name="T4" fmla="*/ 0 w 1523757"/>
                <a:gd name="T5" fmla="*/ 0 h 1163273"/>
                <a:gd name="T6" fmla="*/ 0 60000 65536"/>
                <a:gd name="T7" fmla="*/ 0 60000 65536"/>
                <a:gd name="T8" fmla="*/ 0 60000 65536"/>
              </a:gdLst>
              <a:ahLst/>
              <a:cxnLst>
                <a:cxn ang="T6">
                  <a:pos x="T0" y="T1"/>
                </a:cxn>
                <a:cxn ang="T7">
                  <a:pos x="T2" y="T3"/>
                </a:cxn>
                <a:cxn ang="T8">
                  <a:pos x="T4" y="T5"/>
                </a:cxn>
              </a:cxnLst>
              <a:rect l="0" t="0" r="r" b="b"/>
              <a:pathLst>
                <a:path w="1523757" h="1163273">
                  <a:moveTo>
                    <a:pt x="1459981" y="1162612"/>
                  </a:moveTo>
                  <a:cubicBezTo>
                    <a:pt x="1515014" y="1164728"/>
                    <a:pt x="1608667" y="1172633"/>
                    <a:pt x="1358900" y="977900"/>
                  </a:cubicBezTo>
                  <a:cubicBezTo>
                    <a:pt x="1109133" y="783167"/>
                    <a:pt x="152400" y="2307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grpSp>
      <p:sp>
        <p:nvSpPr>
          <p:cNvPr id="14" name="文本框 13"/>
          <p:cNvSpPr txBox="1"/>
          <p:nvPr>
            <p:custDataLst>
              <p:tags r:id="rId4"/>
            </p:custDataLst>
          </p:nvPr>
        </p:nvSpPr>
        <p:spPr>
          <a:xfrm>
            <a:off x="546484" y="255064"/>
            <a:ext cx="8251528" cy="855751"/>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solidFill>
                <a:effectLst/>
                <a:latin typeface="+mn-lt"/>
                <a:ea typeface="+mj-ea"/>
                <a:cs typeface="+mj-cs"/>
              </a:defRPr>
            </a:lvl1pPr>
          </a:lstStyle>
          <a:p>
            <a:endParaRPr lang="zh-CN" altLang="en-US" sz="3600" dirty="0">
              <a:latin typeface="+mj-lt"/>
            </a:endParaRPr>
          </a:p>
        </p:txBody>
      </p:sp>
      <p:sp>
        <p:nvSpPr>
          <p:cNvPr id="4" name="矩形 3"/>
          <p:cNvSpPr/>
          <p:nvPr/>
        </p:nvSpPr>
        <p:spPr>
          <a:xfrm>
            <a:off x="651164" y="651164"/>
            <a:ext cx="8492836" cy="646331"/>
          </a:xfrm>
          <a:prstGeom prst="rect">
            <a:avLst/>
          </a:prstGeom>
        </p:spPr>
        <p:txBody>
          <a:bodyPr wrap="square">
            <a:spAutoFit/>
          </a:bodyPr>
          <a:lstStyle/>
          <a:p>
            <a:r>
              <a:rPr lang="zh-CN" altLang="en-US" sz="3600" b="1" dirty="0">
                <a:solidFill>
                  <a:srgbClr val="307EAE"/>
                </a:solidFill>
                <a:latin typeface="Arial"/>
                <a:ea typeface="黑体" panose="02010609060101010101" pitchFamily="49" charset="-122"/>
                <a:cs typeface="+mj-cs"/>
              </a:rPr>
              <a:t>辩证唯物主义对认识本质的科学回答</a:t>
            </a:r>
            <a:endParaRPr lang="zh-CN" altLang="en-US" dirty="0"/>
          </a:p>
        </p:txBody>
      </p:sp>
      <p:sp>
        <p:nvSpPr>
          <p:cNvPr id="5" name="矩形 4"/>
          <p:cNvSpPr/>
          <p:nvPr/>
        </p:nvSpPr>
        <p:spPr>
          <a:xfrm>
            <a:off x="1219200" y="1506916"/>
            <a:ext cx="7739122" cy="461665"/>
          </a:xfrm>
          <a:prstGeom prst="rect">
            <a:avLst/>
          </a:prstGeom>
        </p:spPr>
        <p:txBody>
          <a:bodyPr wrap="square">
            <a:spAutoFit/>
          </a:bodyPr>
          <a:lstStyle/>
          <a:p>
            <a:r>
              <a:rPr lang="zh-CN" altLang="en-US" sz="2400" dirty="0">
                <a:solidFill>
                  <a:srgbClr val="3D3F41"/>
                </a:solidFill>
                <a:latin typeface="微软雅黑" panose="020B0503020204020204" pitchFamily="34" charset="-122"/>
                <a:ea typeface="微软雅黑" panose="020B0503020204020204" pitchFamily="34" charset="-122"/>
              </a:rPr>
              <a:t>辩证唯物主义认识论具有两个突出的特点</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003963" y="4139447"/>
            <a:ext cx="1989099" cy="1089529"/>
          </a:xfrm>
          <a:prstGeom prst="rect">
            <a:avLst/>
          </a:prstGeom>
        </p:spPr>
        <p:txBody>
          <a:bodyPr wrap="square">
            <a:spAutoFit/>
          </a:bodyPr>
          <a:lstStyle/>
          <a:p>
            <a:pPr lvl="0" eaLnBrk="1" fontAlgn="auto" hangingPunct="1">
              <a:lnSpc>
                <a:spcPct val="90000"/>
              </a:lnSpc>
              <a:spcBef>
                <a:spcPts val="1000"/>
              </a:spcBef>
              <a:spcAft>
                <a:spcPts val="0"/>
              </a:spcAft>
              <a:buClr>
                <a:srgbClr val="5DBFAD">
                  <a:lumMod val="75000"/>
                </a:srgbClr>
              </a:buClr>
            </a:pPr>
            <a:r>
              <a:rPr lang="zh-CN" altLang="en-US" sz="2400" dirty="0">
                <a:solidFill>
                  <a:srgbClr val="3D3F41"/>
                </a:solidFill>
                <a:latin typeface="Arial"/>
                <a:ea typeface="黑体" panose="02010609060101010101" pitchFamily="49" charset="-122"/>
              </a:rPr>
              <a:t>一是把实践的观点引人认识论。</a:t>
            </a:r>
          </a:p>
        </p:txBody>
      </p:sp>
      <p:sp>
        <p:nvSpPr>
          <p:cNvPr id="7" name="矩形 6"/>
          <p:cNvSpPr/>
          <p:nvPr/>
        </p:nvSpPr>
        <p:spPr>
          <a:xfrm>
            <a:off x="6547242" y="4424692"/>
            <a:ext cx="2250769" cy="1421928"/>
          </a:xfrm>
          <a:prstGeom prst="rect">
            <a:avLst/>
          </a:prstGeom>
        </p:spPr>
        <p:txBody>
          <a:bodyPr wrap="square">
            <a:spAutoFit/>
          </a:bodyPr>
          <a:lstStyle/>
          <a:p>
            <a:pPr lvl="0" eaLnBrk="1" fontAlgn="auto" hangingPunct="1">
              <a:lnSpc>
                <a:spcPct val="90000"/>
              </a:lnSpc>
              <a:spcBef>
                <a:spcPts val="1000"/>
              </a:spcBef>
              <a:spcAft>
                <a:spcPts val="0"/>
              </a:spcAft>
              <a:buClr>
                <a:srgbClr val="5DBFAD">
                  <a:lumMod val="75000"/>
                </a:srgbClr>
              </a:buClr>
            </a:pPr>
            <a:r>
              <a:rPr lang="zh-CN" altLang="en-US" sz="2400" dirty="0">
                <a:solidFill>
                  <a:srgbClr val="3D3F41"/>
                </a:solidFill>
                <a:latin typeface="Arial"/>
                <a:ea typeface="黑体" panose="02010609060101010101" pitchFamily="49" charset="-122"/>
              </a:rPr>
              <a:t>二是把辩证法应用于反映论考察认识的发展过程。</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628BF5-3EFC-431C-8031-4E115089F6F9}"/>
              </a:ext>
            </a:extLst>
          </p:cNvPr>
          <p:cNvSpPr>
            <a:spLocks noGrp="1"/>
          </p:cNvSpPr>
          <p:nvPr>
            <p:ph type="title"/>
          </p:nvPr>
        </p:nvSpPr>
        <p:spPr>
          <a:xfrm>
            <a:off x="989349" y="-21559"/>
            <a:ext cx="10364451" cy="1596177"/>
          </a:xfrm>
        </p:spPr>
        <p:txBody>
          <a:bodyPr/>
          <a:lstStyle/>
          <a:p>
            <a:r>
              <a:rPr lang="zh-CN" altLang="en-US" dirty="0"/>
              <a:t>辩证唯物主义对认识本质的科学回答</a:t>
            </a:r>
          </a:p>
        </p:txBody>
      </p:sp>
      <p:sp>
        <p:nvSpPr>
          <p:cNvPr id="3" name="内容占位符 2">
            <a:extLst>
              <a:ext uri="{FF2B5EF4-FFF2-40B4-BE49-F238E27FC236}">
                <a16:creationId xmlns:a16="http://schemas.microsoft.com/office/drawing/2014/main" xmlns="" id="{EFB059DC-3F41-4C43-8B2A-3140F8868AD4}"/>
              </a:ext>
            </a:extLst>
          </p:cNvPr>
          <p:cNvSpPr>
            <a:spLocks noGrp="1"/>
          </p:cNvSpPr>
          <p:nvPr>
            <p:ph sz="quarter" idx="13"/>
          </p:nvPr>
        </p:nvSpPr>
        <p:spPr>
          <a:xfrm>
            <a:off x="989349" y="1331951"/>
            <a:ext cx="10515600" cy="1495653"/>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辩证唯物主义认为，认识的本质是主体在实践基础上对客体的能动反映。</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认识的两大特性：认识的反映特性；认识的能动反映具有创造性。</a:t>
            </a:r>
            <a:endParaRPr lang="en-US" altLang="zh-CN" dirty="0">
              <a:latin typeface="微软雅黑" panose="020B0503020204020204" pitchFamily="34" charset="-122"/>
              <a:ea typeface="微软雅黑" panose="020B0503020204020204" pitchFamily="34" charset="-122"/>
            </a:endParaRPr>
          </a:p>
          <a:p>
            <a:endParaRPr lang="zh-CN" altLang="en-US" dirty="0"/>
          </a:p>
        </p:txBody>
      </p:sp>
      <p:pic>
        <p:nvPicPr>
          <p:cNvPr id="4" name="图片 3">
            <a:extLst>
              <a:ext uri="{FF2B5EF4-FFF2-40B4-BE49-F238E27FC236}">
                <a16:creationId xmlns:a16="http://schemas.microsoft.com/office/drawing/2014/main" xmlns="" id="{8CB68A37-E01C-4CA9-B536-FEEE9F47A86F}"/>
              </a:ext>
            </a:extLst>
          </p:cNvPr>
          <p:cNvPicPr>
            <a:picLocks noChangeAspect="1"/>
          </p:cNvPicPr>
          <p:nvPr/>
        </p:nvPicPr>
        <p:blipFill>
          <a:blip r:embed="rId2"/>
          <a:stretch>
            <a:fillRect/>
          </a:stretch>
        </p:blipFill>
        <p:spPr>
          <a:xfrm>
            <a:off x="1195752" y="2584937"/>
            <a:ext cx="3545059" cy="3608364"/>
          </a:xfrm>
          <a:prstGeom prst="rect">
            <a:avLst/>
          </a:prstGeom>
        </p:spPr>
      </p:pic>
      <p:pic>
        <p:nvPicPr>
          <p:cNvPr id="5" name="图片 4">
            <a:extLst>
              <a:ext uri="{FF2B5EF4-FFF2-40B4-BE49-F238E27FC236}">
                <a16:creationId xmlns:a16="http://schemas.microsoft.com/office/drawing/2014/main" xmlns="" id="{2908B053-4E57-47A4-B62B-638C06B94595}"/>
              </a:ext>
            </a:extLst>
          </p:cNvPr>
          <p:cNvPicPr>
            <a:picLocks noChangeAspect="1"/>
          </p:cNvPicPr>
          <p:nvPr/>
        </p:nvPicPr>
        <p:blipFill>
          <a:blip r:embed="rId3"/>
          <a:stretch>
            <a:fillRect/>
          </a:stretch>
        </p:blipFill>
        <p:spPr>
          <a:xfrm>
            <a:off x="5982793" y="2584937"/>
            <a:ext cx="4129026" cy="3685735"/>
          </a:xfrm>
          <a:prstGeom prst="rect">
            <a:avLst/>
          </a:prstGeom>
        </p:spPr>
      </p:pic>
      <p:sp>
        <p:nvSpPr>
          <p:cNvPr id="6" name="矩形 5">
            <a:extLst>
              <a:ext uri="{FF2B5EF4-FFF2-40B4-BE49-F238E27FC236}">
                <a16:creationId xmlns:a16="http://schemas.microsoft.com/office/drawing/2014/main" xmlns="" id="{91A306FC-D7E6-407F-99F9-460D6C56B198}"/>
              </a:ext>
            </a:extLst>
          </p:cNvPr>
          <p:cNvSpPr/>
          <p:nvPr/>
        </p:nvSpPr>
        <p:spPr>
          <a:xfrm>
            <a:off x="1772529" y="6270672"/>
            <a:ext cx="2968282"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认识的反映特性：摹写</a:t>
            </a:r>
          </a:p>
        </p:txBody>
      </p:sp>
      <p:sp>
        <p:nvSpPr>
          <p:cNvPr id="7" name="矩形 6">
            <a:extLst>
              <a:ext uri="{FF2B5EF4-FFF2-40B4-BE49-F238E27FC236}">
                <a16:creationId xmlns:a16="http://schemas.microsoft.com/office/drawing/2014/main" xmlns="" id="{F3B41C3A-7320-468A-A165-F8D6D1F8227E}"/>
              </a:ext>
            </a:extLst>
          </p:cNvPr>
          <p:cNvSpPr/>
          <p:nvPr/>
        </p:nvSpPr>
        <p:spPr>
          <a:xfrm>
            <a:off x="5805054" y="6309359"/>
            <a:ext cx="5015345"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认识的能动反映具有创造性：鬼从何来？</a:t>
            </a:r>
          </a:p>
        </p:txBody>
      </p:sp>
    </p:spTree>
    <p:extLst>
      <p:ext uri="{BB962C8B-B14F-4D97-AF65-F5344CB8AC3E}">
        <p14:creationId xmlns:p14="http://schemas.microsoft.com/office/powerpoint/2010/main" val="422980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plus(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plus(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EAF13A-1F2A-478F-B374-BA8ADF2D6851}"/>
              </a:ext>
            </a:extLst>
          </p:cNvPr>
          <p:cNvSpPr>
            <a:spLocks noGrp="1"/>
          </p:cNvSpPr>
          <p:nvPr>
            <p:ph type="title"/>
          </p:nvPr>
        </p:nvSpPr>
        <p:spPr>
          <a:xfrm>
            <a:off x="989348" y="251445"/>
            <a:ext cx="10364451" cy="1596177"/>
          </a:xfrm>
        </p:spPr>
        <p:txBody>
          <a:bodyPr/>
          <a:lstStyle/>
          <a:p>
            <a:r>
              <a:rPr lang="zh-CN" altLang="en-US" dirty="0"/>
              <a:t>辩证唯物主义对认识本质的科学回答</a:t>
            </a:r>
          </a:p>
        </p:txBody>
      </p:sp>
      <p:sp>
        <p:nvSpPr>
          <p:cNvPr id="3" name="内容占位符 2">
            <a:extLst>
              <a:ext uri="{FF2B5EF4-FFF2-40B4-BE49-F238E27FC236}">
                <a16:creationId xmlns:a16="http://schemas.microsoft.com/office/drawing/2014/main" xmlns="" id="{CD7A367B-533D-4755-BB21-917E5DED6398}"/>
              </a:ext>
            </a:extLst>
          </p:cNvPr>
          <p:cNvSpPr>
            <a:spLocks noGrp="1"/>
          </p:cNvSpPr>
          <p:nvPr>
            <p:ph sz="quarter" idx="13"/>
          </p:nvPr>
        </p:nvSpPr>
        <p:spPr>
          <a:xfrm>
            <a:off x="838200" y="1310639"/>
            <a:ext cx="10515599" cy="536983"/>
          </a:xfrm>
        </p:spPr>
        <p:txBody>
          <a:bodyPr>
            <a:normAutofit/>
          </a:bodyPr>
          <a:lstStyle/>
          <a:p>
            <a:r>
              <a:rPr lang="zh-CN" altLang="en-US" dirty="0">
                <a:latin typeface="微软雅黑" panose="020B0503020204020204" pitchFamily="34" charset="-122"/>
                <a:ea typeface="微软雅黑" panose="020B0503020204020204" pitchFamily="34" charset="-122"/>
              </a:rPr>
              <a:t>总结：在人的认识活动中，反映特性与能动的创造特性是不可分割的。</a:t>
            </a:r>
            <a:endParaRPr lang="en-US" altLang="zh-CN"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720436" y="1847623"/>
            <a:ext cx="10404764" cy="5010377"/>
            <a:chOff x="179512" y="733247"/>
            <a:chExt cx="8568952" cy="5327295"/>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748289"/>
              <a:ext cx="4397373" cy="4487324"/>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091" y="733247"/>
              <a:ext cx="4397373" cy="4502365"/>
            </a:xfrm>
            <a:prstGeom prst="rect">
              <a:avLst/>
            </a:prstGeom>
          </p:spPr>
        </p:pic>
        <p:sp>
          <p:nvSpPr>
            <p:cNvPr id="17" name="TextBox 13"/>
            <p:cNvSpPr txBox="1"/>
            <p:nvPr/>
          </p:nvSpPr>
          <p:spPr>
            <a:xfrm flipH="1">
              <a:off x="877796" y="1467368"/>
              <a:ext cx="1101916" cy="92333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w="18415" cmpd="sng">
                    <a:noFill/>
                    <a:prstDash val="solid"/>
                  </a:ln>
                  <a:solidFill>
                    <a:srgbClr val="6862B8"/>
                  </a:solidFill>
                  <a:uLnTx/>
                  <a:uFillTx/>
                  <a:latin typeface="Arial Rounded MT Bold" pitchFamily="34" charset="0"/>
                  <a:ea typeface="微软雅黑" pitchFamily="34" charset="-122"/>
                </a:rPr>
                <a:t>01</a:t>
              </a:r>
              <a:endParaRPr kumimoji="0" lang="zh-CN" altLang="en-US" sz="5400" b="1" i="0" u="none" strike="noStrike" kern="0" cap="none" spc="0" normalizeH="0" baseline="0" noProof="0" dirty="0">
                <a:ln w="18415" cmpd="sng">
                  <a:noFill/>
                  <a:prstDash val="solid"/>
                </a:ln>
                <a:solidFill>
                  <a:srgbClr val="6862B8"/>
                </a:solidFill>
                <a:uLnTx/>
                <a:uFillTx/>
                <a:latin typeface="Arial Rounded MT Bold" pitchFamily="34" charset="0"/>
                <a:ea typeface="微软雅黑" pitchFamily="34" charset="-122"/>
              </a:endParaRPr>
            </a:p>
          </p:txBody>
        </p:sp>
        <p:sp>
          <p:nvSpPr>
            <p:cNvPr id="18" name="TextBox 14"/>
            <p:cNvSpPr txBox="1"/>
            <p:nvPr/>
          </p:nvSpPr>
          <p:spPr>
            <a:xfrm>
              <a:off x="946494" y="2317875"/>
              <a:ext cx="2736304" cy="359718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eaLnBrk="1" fontAlgn="auto" hangingPunct="1">
                <a:lnSpc>
                  <a:spcPct val="90000"/>
                </a:lnSpc>
                <a:spcBef>
                  <a:spcPts val="1000"/>
                </a:spcBef>
                <a:spcAft>
                  <a:spcPts val="0"/>
                </a:spcAft>
                <a:buClr>
                  <a:srgbClr val="5DBFAD">
                    <a:lumMod val="75000"/>
                  </a:srgbClr>
                </a:buClr>
              </a:pPr>
              <a:r>
                <a:rPr kumimoji="0" lang="zh-CN" altLang="en-US" sz="24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a typeface="微软雅黑" panose="020B0503020204020204" pitchFamily="34" charset="-122"/>
                  <a:cs typeface="Arial" pitchFamily="34" charset="0"/>
                </a:rPr>
                <a:t>创造</a:t>
              </a:r>
              <a:r>
                <a:rPr lang="zh-CN" altLang="en-US" sz="2400" dirty="0">
                  <a:solidFill>
                    <a:srgbClr val="3D3F41"/>
                  </a:solidFill>
                  <a:latin typeface="微软雅黑" panose="020B0503020204020204" pitchFamily="34" charset="-122"/>
                  <a:ea typeface="微软雅黑" panose="020B0503020204020204" pitchFamily="34" charset="-122"/>
                </a:rPr>
                <a:t>离不开反映，创造存在于反映之中，创造过程是在相互联系的多个方面的反映基础上实现的。</a:t>
              </a:r>
              <a:endParaRPr lang="en-US" altLang="zh-CN" sz="2400" dirty="0">
                <a:solidFill>
                  <a:srgbClr val="3D3F41"/>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9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20" name="TextBox 16"/>
            <p:cNvSpPr txBox="1"/>
            <p:nvPr/>
          </p:nvSpPr>
          <p:spPr>
            <a:xfrm flipH="1">
              <a:off x="5004048" y="1467368"/>
              <a:ext cx="1101916" cy="92333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w="18415" cmpd="sng">
                    <a:noFill/>
                    <a:prstDash val="solid"/>
                  </a:ln>
                  <a:solidFill>
                    <a:srgbClr val="6862B8"/>
                  </a:solidFill>
                  <a:uLnTx/>
                  <a:uFillTx/>
                  <a:latin typeface="Arial Rounded MT Bold" pitchFamily="34" charset="0"/>
                  <a:ea typeface="微软雅黑" pitchFamily="34" charset="-122"/>
                </a:rPr>
                <a:t>02</a:t>
              </a:r>
              <a:endParaRPr kumimoji="0" lang="zh-CN" altLang="en-US" sz="5400" b="1" i="0" u="none" strike="noStrike" kern="0" cap="none" spc="0" normalizeH="0" baseline="0" noProof="0" dirty="0">
                <a:ln w="18415" cmpd="sng">
                  <a:noFill/>
                  <a:prstDash val="solid"/>
                </a:ln>
                <a:solidFill>
                  <a:srgbClr val="6862B8"/>
                </a:solidFill>
                <a:uLnTx/>
                <a:uFillTx/>
                <a:latin typeface="Arial Rounded MT Bold" pitchFamily="34" charset="0"/>
                <a:ea typeface="微软雅黑" pitchFamily="34" charset="-122"/>
              </a:endParaRPr>
            </a:p>
          </p:txBody>
        </p:sp>
        <p:sp>
          <p:nvSpPr>
            <p:cNvPr id="21" name="TextBox 17"/>
            <p:cNvSpPr txBox="1"/>
            <p:nvPr/>
          </p:nvSpPr>
          <p:spPr>
            <a:xfrm>
              <a:off x="5072746" y="2317875"/>
              <a:ext cx="2736304" cy="3260166"/>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0" eaLnBrk="1" fontAlgn="auto" hangingPunct="1">
                <a:lnSpc>
                  <a:spcPct val="90000"/>
                </a:lnSpc>
                <a:spcBef>
                  <a:spcPts val="1000"/>
                </a:spcBef>
                <a:spcAft>
                  <a:spcPts val="0"/>
                </a:spcAft>
                <a:buClr>
                  <a:srgbClr val="5DBFAD">
                    <a:lumMod val="75000"/>
                  </a:srgbClr>
                </a:buClr>
              </a:pPr>
              <a:r>
                <a:rPr kumimoji="0" lang="zh-CN" altLang="en-US" sz="24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a typeface="微软雅黑" panose="020B0503020204020204" pitchFamily="34" charset="-122"/>
                  <a:cs typeface="Arial" pitchFamily="34" charset="0"/>
                </a:rPr>
                <a:t>反映</a:t>
              </a:r>
              <a:r>
                <a:rPr lang="zh-CN" altLang="en-US" sz="2400" dirty="0">
                  <a:solidFill>
                    <a:srgbClr val="3D3F41"/>
                  </a:solidFill>
                  <a:latin typeface="微软雅黑" panose="020B0503020204020204" pitchFamily="34" charset="-122"/>
                  <a:ea typeface="微软雅黑" panose="020B0503020204020204" pitchFamily="34" charset="-122"/>
                </a:rPr>
                <a:t>也离不开创造，反映是在创造过程中实现的。所以，人的认识是反映性或摹写性与创造性的统一。</a:t>
              </a:r>
              <a:endParaRPr lang="en-US" altLang="zh-CN" sz="2400" dirty="0">
                <a:solidFill>
                  <a:srgbClr val="3D3F41"/>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9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85000"/>
                    <a:lumOff val="15000"/>
                  </a:sysClr>
                </a:solidFill>
                <a:effectLst/>
                <a:uLnTx/>
                <a:uFillTx/>
                <a:latin typeface="Arial" pitchFamily="34" charset="0"/>
                <a:ea typeface="微软雅黑" pitchFamily="34" charset="-122"/>
                <a:cs typeface="Arial" pitchFamily="34" charset="0"/>
              </a:endParaRPr>
            </a:p>
          </p:txBody>
        </p:sp>
        <p:sp>
          <p:nvSpPr>
            <p:cNvPr id="22" name="TextBox 18"/>
            <p:cNvSpPr txBox="1"/>
            <p:nvPr/>
          </p:nvSpPr>
          <p:spPr>
            <a:xfrm>
              <a:off x="892611" y="5195034"/>
              <a:ext cx="7556814" cy="865508"/>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rgbClr val="6862B8"/>
                  </a:solidFill>
                  <a:effectLst/>
                  <a:uLnTx/>
                  <a:uFillTx/>
                  <a:latin typeface="Arial Rounded MT Bold" pitchFamily="34" charset="0"/>
                  <a:ea typeface="微软雅黑" pitchFamily="34" charset="-122"/>
                  <a:cs typeface="Calibri" pitchFamily="34" charset="0"/>
                </a:rPr>
                <a:t>反映特性与创造特性的关系</a:t>
              </a:r>
            </a:p>
          </p:txBody>
        </p:sp>
      </p:grpSp>
    </p:spTree>
    <p:extLst>
      <p:ext uri="{BB962C8B-B14F-4D97-AF65-F5344CB8AC3E}">
        <p14:creationId xmlns:p14="http://schemas.microsoft.com/office/powerpoint/2010/main" val="740978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40873" y="1010154"/>
            <a:ext cx="9144000" cy="5689874"/>
            <a:chOff x="0" y="620688"/>
            <a:chExt cx="9144000" cy="5689874"/>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47" y="1538552"/>
              <a:ext cx="7813962" cy="2323117"/>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03" y="3987445"/>
              <a:ext cx="8075006" cy="2323117"/>
            </a:xfrm>
            <a:prstGeom prst="rect">
              <a:avLst/>
            </a:prstGeom>
          </p:spPr>
        </p:pic>
        <p:sp>
          <p:nvSpPr>
            <p:cNvPr id="11" name="矩形 10"/>
            <p:cNvSpPr/>
            <p:nvPr/>
          </p:nvSpPr>
          <p:spPr>
            <a:xfrm>
              <a:off x="0" y="620688"/>
              <a:ext cx="9144000" cy="792088"/>
            </a:xfrm>
            <a:prstGeom prst="rect">
              <a:avLst/>
            </a:prstGeom>
            <a:solidFill>
              <a:srgbClr val="00B0F0"/>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TextBox 16"/>
            <p:cNvSpPr txBox="1"/>
            <p:nvPr/>
          </p:nvSpPr>
          <p:spPr>
            <a:xfrm>
              <a:off x="443346" y="648753"/>
              <a:ext cx="7813963" cy="64633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Calibri" pitchFamily="34" charset="0"/>
                </a:rPr>
                <a:t>对认识的错误理解</a:t>
              </a:r>
            </a:p>
          </p:txBody>
        </p:sp>
      </p:grpSp>
      <p:sp>
        <p:nvSpPr>
          <p:cNvPr id="13" name="矩形 12"/>
          <p:cNvSpPr/>
          <p:nvPr/>
        </p:nvSpPr>
        <p:spPr>
          <a:xfrm rot="21326661">
            <a:off x="3048000" y="2544446"/>
            <a:ext cx="5611091" cy="1089529"/>
          </a:xfrm>
          <a:prstGeom prst="rect">
            <a:avLst/>
          </a:prstGeom>
        </p:spPr>
        <p:txBody>
          <a:bodyPr wrap="square">
            <a:spAutoFit/>
          </a:bodyPr>
          <a:lstStyle/>
          <a:p>
            <a:pPr lvl="0" eaLnBrk="1" fontAlgn="auto" hangingPunct="1">
              <a:lnSpc>
                <a:spcPct val="90000"/>
              </a:lnSpc>
              <a:spcBef>
                <a:spcPts val="1000"/>
              </a:spcBef>
              <a:spcAft>
                <a:spcPts val="0"/>
              </a:spcAft>
              <a:buClr>
                <a:srgbClr val="5DBFAD">
                  <a:lumMod val="75000"/>
                </a:srgbClr>
              </a:buClr>
            </a:pPr>
            <a:r>
              <a:rPr lang="zh-CN" altLang="en-US" sz="2400" dirty="0">
                <a:solidFill>
                  <a:srgbClr val="3D3F41"/>
                </a:solidFill>
                <a:latin typeface="Arial"/>
                <a:ea typeface="黑体" panose="02010609060101010101" pitchFamily="49" charset="-122"/>
              </a:rPr>
              <a:t>旧唯物主义直观反映论的错误之路：只坚持认识的反映性，看不到认识能动的创造性</a:t>
            </a:r>
            <a:endParaRPr lang="en-US" altLang="zh-CN" sz="2400" dirty="0">
              <a:solidFill>
                <a:srgbClr val="3D3F41"/>
              </a:solidFill>
              <a:latin typeface="Arial"/>
              <a:ea typeface="黑体" panose="02010609060101010101" pitchFamily="49" charset="-122"/>
            </a:endParaRPr>
          </a:p>
        </p:txBody>
      </p:sp>
      <p:sp>
        <p:nvSpPr>
          <p:cNvPr id="14" name="矩形 13"/>
          <p:cNvSpPr/>
          <p:nvPr/>
        </p:nvSpPr>
        <p:spPr>
          <a:xfrm rot="21256331">
            <a:off x="3200400" y="5098473"/>
            <a:ext cx="5943599" cy="1089529"/>
          </a:xfrm>
          <a:prstGeom prst="rect">
            <a:avLst/>
          </a:prstGeom>
        </p:spPr>
        <p:txBody>
          <a:bodyPr wrap="square">
            <a:spAutoFit/>
          </a:bodyPr>
          <a:lstStyle/>
          <a:p>
            <a:pPr lvl="0" eaLnBrk="1" fontAlgn="auto" hangingPunct="1">
              <a:lnSpc>
                <a:spcPct val="90000"/>
              </a:lnSpc>
              <a:spcBef>
                <a:spcPts val="1000"/>
              </a:spcBef>
              <a:spcAft>
                <a:spcPts val="0"/>
              </a:spcAft>
              <a:buClr>
                <a:srgbClr val="5DBFAD">
                  <a:lumMod val="75000"/>
                </a:srgbClr>
              </a:buClr>
            </a:pPr>
            <a:r>
              <a:rPr lang="zh-CN" altLang="en-US" sz="2400" dirty="0">
                <a:solidFill>
                  <a:srgbClr val="3D3F41"/>
                </a:solidFill>
                <a:latin typeface="Arial"/>
                <a:ea typeface="黑体" panose="02010609060101010101" pitchFamily="49" charset="-122"/>
              </a:rPr>
              <a:t>唯心主义和不可知论：只坚持认识能动的创造性，使创造性脱离反映论的前提，就会把创造变成主观随意</a:t>
            </a:r>
          </a:p>
        </p:txBody>
      </p:sp>
    </p:spTree>
    <p:extLst>
      <p:ext uri="{BB962C8B-B14F-4D97-AF65-F5344CB8AC3E}">
        <p14:creationId xmlns:p14="http://schemas.microsoft.com/office/powerpoint/2010/main" val="34920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2</a:t>
            </a:r>
          </a:p>
        </p:txBody>
      </p:sp>
      <p:sp>
        <p:nvSpPr>
          <p:cNvPr id="3" name="标题 2"/>
          <p:cNvSpPr>
            <a:spLocks noGrp="1"/>
          </p:cNvSpPr>
          <p:nvPr>
            <p:ph type="title"/>
            <p:custDataLst>
              <p:tags r:id="rId3"/>
            </p:custDataLst>
          </p:nvPr>
        </p:nvSpPr>
        <p:spPr>
          <a:xfrm>
            <a:off x="3226527" y="2763983"/>
            <a:ext cx="6887291" cy="1330036"/>
          </a:xfrm>
        </p:spPr>
        <p:txBody>
          <a:bodyPr>
            <a:normAutofit/>
          </a:bodyPr>
          <a:lstStyle/>
          <a:p>
            <a:r>
              <a:rPr lang="zh-CN" altLang="en-US" sz="4800" dirty="0"/>
              <a:t>从 实 践 到 认 识</a:t>
            </a:r>
          </a:p>
        </p:txBody>
      </p:sp>
      <p:sp>
        <p:nvSpPr>
          <p:cNvPr id="4" name="文本占位符 3"/>
          <p:cNvSpPr>
            <a:spLocks noGrp="1"/>
          </p:cNvSpPr>
          <p:nvPr>
            <p:ph type="body" idx="1"/>
            <p:custDataLst>
              <p:tags r:id="rId4"/>
            </p:custDataLst>
          </p:nvPr>
        </p:nvSpPr>
        <p:spPr>
          <a:xfrm>
            <a:off x="3226526" y="4362994"/>
            <a:ext cx="8140169" cy="790231"/>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人们认识一定事物的过程，是一个从实践到认识，再从认识到实践的过程。</a:t>
            </a:r>
          </a:p>
        </p:txBody>
      </p:sp>
    </p:spTree>
    <p:custDataLst>
      <p:tags r:id="rId1"/>
    </p:custDataLst>
    <p:extLst>
      <p:ext uri="{BB962C8B-B14F-4D97-AF65-F5344CB8AC3E}">
        <p14:creationId xmlns:p14="http://schemas.microsoft.com/office/powerpoint/2010/main" val="91870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54764A-B2E2-4C1E-BD1D-D822D4B6AF08}"/>
              </a:ext>
            </a:extLst>
          </p:cNvPr>
          <p:cNvSpPr>
            <a:spLocks noGrp="1"/>
          </p:cNvSpPr>
          <p:nvPr>
            <p:ph type="title"/>
          </p:nvPr>
        </p:nvSpPr>
        <p:spPr>
          <a:xfrm>
            <a:off x="838200" y="124691"/>
            <a:ext cx="10515600" cy="983673"/>
          </a:xfrm>
        </p:spPr>
        <p:txBody>
          <a:bodyPr/>
          <a:lstStyle/>
          <a:p>
            <a:r>
              <a:rPr lang="zh-CN" altLang="en-US" dirty="0"/>
              <a:t>从实践到认识的过程</a:t>
            </a:r>
          </a:p>
        </p:txBody>
      </p:sp>
      <p:sp>
        <p:nvSpPr>
          <p:cNvPr id="3" name="内容占位符 2">
            <a:extLst>
              <a:ext uri="{FF2B5EF4-FFF2-40B4-BE49-F238E27FC236}">
                <a16:creationId xmlns:a16="http://schemas.microsoft.com/office/drawing/2014/main" xmlns="" id="{A97C3B72-680F-4547-B9B7-A90AB478D74A}"/>
              </a:ext>
            </a:extLst>
          </p:cNvPr>
          <p:cNvSpPr>
            <a:spLocks noGrp="1"/>
          </p:cNvSpPr>
          <p:nvPr>
            <p:ph sz="quarter" idx="13"/>
          </p:nvPr>
        </p:nvSpPr>
        <p:spPr>
          <a:xfrm>
            <a:off x="207818" y="872836"/>
            <a:ext cx="11145983" cy="2883239"/>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这个过程主要表现为在实践基础上认识活动由感性认识能动地飞跃到理性认识，也就是“从生动的直观到抽象的思维”，这是认识运动的第一次飞跃。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感性认识是人们在实践基础上，由感觉器官直接感受到的关于事物的现象、事物的外部联系、事物的各个方面的认识。它包括</a:t>
            </a:r>
            <a:r>
              <a:rPr lang="zh-CN" altLang="en-US" dirty="0">
                <a:solidFill>
                  <a:srgbClr val="FF0000"/>
                </a:solidFill>
                <a:latin typeface="微软雅黑" panose="020B0503020204020204" pitchFamily="34" charset="-122"/>
                <a:ea typeface="微软雅黑" panose="020B0503020204020204" pitchFamily="34" charset="-122"/>
              </a:rPr>
              <a:t>感觉、知觉和表象</a:t>
            </a:r>
            <a:r>
              <a:rPr lang="zh-CN" altLang="en-US" dirty="0">
                <a:latin typeface="微软雅黑" panose="020B0503020204020204" pitchFamily="34" charset="-122"/>
                <a:ea typeface="微软雅黑" panose="020B0503020204020204" pitchFamily="34" charset="-122"/>
              </a:rPr>
              <a:t>三种形式。感性认识是</a:t>
            </a:r>
            <a:r>
              <a:rPr lang="zh-CN" altLang="en-US" dirty="0">
                <a:solidFill>
                  <a:srgbClr val="FF0000"/>
                </a:solidFill>
                <a:latin typeface="微软雅黑" panose="020B0503020204020204" pitchFamily="34" charset="-122"/>
                <a:ea typeface="微软雅黑" panose="020B0503020204020204" pitchFamily="34" charset="-122"/>
              </a:rPr>
              <a:t>认识的初级阶段</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感性认识的特点：</a:t>
            </a:r>
            <a:r>
              <a:rPr lang="zh-CN" altLang="en-US" dirty="0">
                <a:solidFill>
                  <a:srgbClr val="FF0000"/>
                </a:solidFill>
                <a:latin typeface="微软雅黑" panose="020B0503020204020204" pitchFamily="34" charset="-122"/>
                <a:ea typeface="微软雅黑" panose="020B0503020204020204" pitchFamily="34" charset="-122"/>
              </a:rPr>
              <a:t>直接性</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xmlns="" id="{30918CF1-8FC5-4A60-81D0-C5B61E8710C4}"/>
              </a:ext>
            </a:extLst>
          </p:cNvPr>
          <p:cNvPicPr>
            <a:picLocks noChangeAspect="1"/>
          </p:cNvPicPr>
          <p:nvPr/>
        </p:nvPicPr>
        <p:blipFill>
          <a:blip r:embed="rId2"/>
          <a:stretch>
            <a:fillRect/>
          </a:stretch>
        </p:blipFill>
        <p:spPr>
          <a:xfrm>
            <a:off x="0" y="3738304"/>
            <a:ext cx="3334042" cy="3101925"/>
          </a:xfrm>
          <a:prstGeom prst="rect">
            <a:avLst/>
          </a:prstGeom>
        </p:spPr>
      </p:pic>
      <p:sp>
        <p:nvSpPr>
          <p:cNvPr id="10" name="文本框 9">
            <a:extLst>
              <a:ext uri="{FF2B5EF4-FFF2-40B4-BE49-F238E27FC236}">
                <a16:creationId xmlns:a16="http://schemas.microsoft.com/office/drawing/2014/main" xmlns="" id="{C799806F-7C37-40EE-83C9-A1D4EED3B9AC}"/>
              </a:ext>
            </a:extLst>
          </p:cNvPr>
          <p:cNvSpPr txBox="1"/>
          <p:nvPr/>
        </p:nvSpPr>
        <p:spPr>
          <a:xfrm>
            <a:off x="6650182" y="3075708"/>
            <a:ext cx="2119745" cy="523220"/>
          </a:xfrm>
          <a:prstGeom prst="rect">
            <a:avLst/>
          </a:prstGeom>
          <a:solidFill>
            <a:schemeClr val="accent1">
              <a:lumMod val="40000"/>
              <a:lumOff val="60000"/>
            </a:schemeClr>
          </a:solid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生动的直观</a:t>
            </a:r>
          </a:p>
        </p:txBody>
      </p:sp>
      <p:pic>
        <p:nvPicPr>
          <p:cNvPr id="11" name="图片 10">
            <a:extLst>
              <a:ext uri="{FF2B5EF4-FFF2-40B4-BE49-F238E27FC236}">
                <a16:creationId xmlns:a16="http://schemas.microsoft.com/office/drawing/2014/main" xmlns="" id="{66F357C4-3D07-44DA-85AD-D785A4D9DFC6}"/>
              </a:ext>
            </a:extLst>
          </p:cNvPr>
          <p:cNvPicPr>
            <a:picLocks noChangeAspect="1"/>
          </p:cNvPicPr>
          <p:nvPr/>
        </p:nvPicPr>
        <p:blipFill>
          <a:blip r:embed="rId3"/>
          <a:stretch>
            <a:fillRect/>
          </a:stretch>
        </p:blipFill>
        <p:spPr>
          <a:xfrm>
            <a:off x="3356397" y="3768171"/>
            <a:ext cx="2648482" cy="3089829"/>
          </a:xfrm>
          <a:prstGeom prst="rect">
            <a:avLst/>
          </a:prstGeom>
        </p:spPr>
      </p:pic>
      <p:pic>
        <p:nvPicPr>
          <p:cNvPr id="12" name="图片 11">
            <a:extLst>
              <a:ext uri="{FF2B5EF4-FFF2-40B4-BE49-F238E27FC236}">
                <a16:creationId xmlns:a16="http://schemas.microsoft.com/office/drawing/2014/main" xmlns="" id="{B9089C0C-7119-46BB-81AF-B8564F2EFBCB}"/>
              </a:ext>
            </a:extLst>
          </p:cNvPr>
          <p:cNvPicPr>
            <a:picLocks noChangeAspect="1"/>
          </p:cNvPicPr>
          <p:nvPr/>
        </p:nvPicPr>
        <p:blipFill>
          <a:blip r:embed="rId4"/>
          <a:stretch>
            <a:fillRect/>
          </a:stretch>
        </p:blipFill>
        <p:spPr>
          <a:xfrm>
            <a:off x="6027234" y="3768170"/>
            <a:ext cx="2992075" cy="3066383"/>
          </a:xfrm>
          <a:prstGeom prst="rect">
            <a:avLst/>
          </a:prstGeom>
        </p:spPr>
      </p:pic>
      <p:pic>
        <p:nvPicPr>
          <p:cNvPr id="13" name="图片 12">
            <a:extLst>
              <a:ext uri="{FF2B5EF4-FFF2-40B4-BE49-F238E27FC236}">
                <a16:creationId xmlns:a16="http://schemas.microsoft.com/office/drawing/2014/main" xmlns="" id="{6C73AAC4-509A-4F1A-AF85-D95000599363}"/>
              </a:ext>
            </a:extLst>
          </p:cNvPr>
          <p:cNvPicPr>
            <a:picLocks noChangeAspect="1"/>
          </p:cNvPicPr>
          <p:nvPr/>
        </p:nvPicPr>
        <p:blipFill>
          <a:blip r:embed="rId5"/>
          <a:stretch>
            <a:fillRect/>
          </a:stretch>
        </p:blipFill>
        <p:spPr>
          <a:xfrm>
            <a:off x="9019308" y="3738304"/>
            <a:ext cx="3172691" cy="3066383"/>
          </a:xfrm>
          <a:prstGeom prst="rect">
            <a:avLst/>
          </a:prstGeom>
        </p:spPr>
      </p:pic>
      <p:sp>
        <p:nvSpPr>
          <p:cNvPr id="14" name="Freeform 817"/>
          <p:cNvSpPr>
            <a:spLocks noEditPoints="1"/>
          </p:cNvSpPr>
          <p:nvPr/>
        </p:nvSpPr>
        <p:spPr bwMode="auto">
          <a:xfrm>
            <a:off x="5758655" y="2909455"/>
            <a:ext cx="3870253" cy="855302"/>
          </a:xfrm>
          <a:custGeom>
            <a:avLst/>
            <a:gdLst>
              <a:gd name="T0" fmla="*/ 385 w 425"/>
              <a:gd name="T1" fmla="*/ 99 h 423"/>
              <a:gd name="T2" fmla="*/ 346 w 425"/>
              <a:gd name="T3" fmla="*/ 48 h 423"/>
              <a:gd name="T4" fmla="*/ 282 w 425"/>
              <a:gd name="T5" fmla="*/ 44 h 423"/>
              <a:gd name="T6" fmla="*/ 240 w 425"/>
              <a:gd name="T7" fmla="*/ 5 h 423"/>
              <a:gd name="T8" fmla="*/ 182 w 425"/>
              <a:gd name="T9" fmla="*/ 5 h 423"/>
              <a:gd name="T10" fmla="*/ 143 w 425"/>
              <a:gd name="T11" fmla="*/ 44 h 423"/>
              <a:gd name="T12" fmla="*/ 79 w 425"/>
              <a:gd name="T13" fmla="*/ 48 h 423"/>
              <a:gd name="T14" fmla="*/ 40 w 425"/>
              <a:gd name="T15" fmla="*/ 99 h 423"/>
              <a:gd name="T16" fmla="*/ 27 w 425"/>
              <a:gd name="T17" fmla="*/ 153 h 423"/>
              <a:gd name="T18" fmla="*/ 0 w 425"/>
              <a:gd name="T19" fmla="*/ 203 h 423"/>
              <a:gd name="T20" fmla="*/ 13 w 425"/>
              <a:gd name="T21" fmla="*/ 258 h 423"/>
              <a:gd name="T22" fmla="*/ 39 w 425"/>
              <a:gd name="T23" fmla="*/ 303 h 423"/>
              <a:gd name="T24" fmla="*/ 63 w 425"/>
              <a:gd name="T25" fmla="*/ 363 h 423"/>
              <a:gd name="T26" fmla="*/ 122 w 425"/>
              <a:gd name="T27" fmla="*/ 387 h 423"/>
              <a:gd name="T28" fmla="*/ 165 w 425"/>
              <a:gd name="T29" fmla="*/ 411 h 423"/>
              <a:gd name="T30" fmla="*/ 222 w 425"/>
              <a:gd name="T31" fmla="*/ 423 h 423"/>
              <a:gd name="T32" fmla="*/ 273 w 425"/>
              <a:gd name="T33" fmla="*/ 398 h 423"/>
              <a:gd name="T34" fmla="*/ 325 w 425"/>
              <a:gd name="T35" fmla="*/ 385 h 423"/>
              <a:gd name="T36" fmla="*/ 375 w 425"/>
              <a:gd name="T37" fmla="*/ 346 h 423"/>
              <a:gd name="T38" fmla="*/ 380 w 425"/>
              <a:gd name="T39" fmla="*/ 281 h 423"/>
              <a:gd name="T40" fmla="*/ 421 w 425"/>
              <a:gd name="T41" fmla="*/ 241 h 423"/>
              <a:gd name="T42" fmla="*/ 419 w 425"/>
              <a:gd name="T43" fmla="*/ 184 h 423"/>
              <a:gd name="T44" fmla="*/ 380 w 425"/>
              <a:gd name="T45" fmla="*/ 143 h 423"/>
              <a:gd name="T46" fmla="*/ 363 w 425"/>
              <a:gd name="T47" fmla="*/ 272 h 423"/>
              <a:gd name="T48" fmla="*/ 363 w 425"/>
              <a:gd name="T49" fmla="*/ 279 h 423"/>
              <a:gd name="T50" fmla="*/ 371 w 425"/>
              <a:gd name="T51" fmla="*/ 301 h 423"/>
              <a:gd name="T52" fmla="*/ 352 w 425"/>
              <a:gd name="T53" fmla="*/ 354 h 423"/>
              <a:gd name="T54" fmla="*/ 299 w 425"/>
              <a:gd name="T55" fmla="*/ 371 h 423"/>
              <a:gd name="T56" fmla="*/ 275 w 425"/>
              <a:gd name="T57" fmla="*/ 363 h 423"/>
              <a:gd name="T58" fmla="*/ 271 w 425"/>
              <a:gd name="T59" fmla="*/ 370 h 423"/>
              <a:gd name="T60" fmla="*/ 251 w 425"/>
              <a:gd name="T61" fmla="*/ 398 h 423"/>
              <a:gd name="T62" fmla="*/ 202 w 425"/>
              <a:gd name="T63" fmla="*/ 411 h 423"/>
              <a:gd name="T64" fmla="*/ 160 w 425"/>
              <a:gd name="T65" fmla="*/ 384 h 423"/>
              <a:gd name="T66" fmla="*/ 151 w 425"/>
              <a:gd name="T67" fmla="*/ 363 h 423"/>
              <a:gd name="T68" fmla="*/ 144 w 425"/>
              <a:gd name="T69" fmla="*/ 363 h 423"/>
              <a:gd name="T70" fmla="*/ 89 w 425"/>
              <a:gd name="T71" fmla="*/ 365 h 423"/>
              <a:gd name="T72" fmla="*/ 54 w 425"/>
              <a:gd name="T73" fmla="*/ 320 h 423"/>
              <a:gd name="T74" fmla="*/ 60 w 425"/>
              <a:gd name="T75" fmla="*/ 282 h 423"/>
              <a:gd name="T76" fmla="*/ 63 w 425"/>
              <a:gd name="T77" fmla="*/ 275 h 423"/>
              <a:gd name="T78" fmla="*/ 57 w 425"/>
              <a:gd name="T79" fmla="*/ 270 h 423"/>
              <a:gd name="T80" fmla="*/ 19 w 425"/>
              <a:gd name="T81" fmla="*/ 239 h 423"/>
              <a:gd name="T82" fmla="*/ 19 w 425"/>
              <a:gd name="T83" fmla="*/ 188 h 423"/>
              <a:gd name="T84" fmla="*/ 55 w 425"/>
              <a:gd name="T85" fmla="*/ 154 h 423"/>
              <a:gd name="T86" fmla="*/ 61 w 425"/>
              <a:gd name="T87" fmla="*/ 151 h 423"/>
              <a:gd name="T88" fmla="*/ 61 w 425"/>
              <a:gd name="T89" fmla="*/ 144 h 423"/>
              <a:gd name="T90" fmla="*/ 60 w 425"/>
              <a:gd name="T91" fmla="*/ 88 h 423"/>
              <a:gd name="T92" fmla="*/ 105 w 425"/>
              <a:gd name="T93" fmla="*/ 54 h 423"/>
              <a:gd name="T94" fmla="*/ 143 w 425"/>
              <a:gd name="T95" fmla="*/ 59 h 423"/>
              <a:gd name="T96" fmla="*/ 149 w 425"/>
              <a:gd name="T97" fmla="*/ 62 h 423"/>
              <a:gd name="T98" fmla="*/ 154 w 425"/>
              <a:gd name="T99" fmla="*/ 57 h 423"/>
              <a:gd name="T100" fmla="*/ 185 w 425"/>
              <a:gd name="T101" fmla="*/ 19 h 423"/>
              <a:gd name="T102" fmla="*/ 236 w 425"/>
              <a:gd name="T103" fmla="*/ 17 h 423"/>
              <a:gd name="T104" fmla="*/ 271 w 425"/>
              <a:gd name="T105" fmla="*/ 54 h 423"/>
              <a:gd name="T106" fmla="*/ 275 w 425"/>
              <a:gd name="T107" fmla="*/ 59 h 423"/>
              <a:gd name="T108" fmla="*/ 282 w 425"/>
              <a:gd name="T109" fmla="*/ 59 h 423"/>
              <a:gd name="T110" fmla="*/ 339 w 425"/>
              <a:gd name="T111" fmla="*/ 61 h 423"/>
              <a:gd name="T112" fmla="*/ 371 w 425"/>
              <a:gd name="T113" fmla="*/ 106 h 423"/>
              <a:gd name="T114" fmla="*/ 361 w 425"/>
              <a:gd name="T115" fmla="*/ 147 h 423"/>
              <a:gd name="T116" fmla="*/ 367 w 425"/>
              <a:gd name="T117" fmla="*/ 153 h 423"/>
              <a:gd name="T118" fmla="*/ 387 w 425"/>
              <a:gd name="T119" fmla="*/ 161 h 423"/>
              <a:gd name="T120" fmla="*/ 411 w 425"/>
              <a:gd name="T121" fmla="*/ 205 h 423"/>
              <a:gd name="T122" fmla="*/ 398 w 425"/>
              <a:gd name="T123" fmla="*/ 25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5" h="423">
                <a:moveTo>
                  <a:pt x="380" y="143"/>
                </a:moveTo>
                <a:lnTo>
                  <a:pt x="387" y="122"/>
                </a:lnTo>
                <a:lnTo>
                  <a:pt x="385" y="99"/>
                </a:lnTo>
                <a:lnTo>
                  <a:pt x="377" y="79"/>
                </a:lnTo>
                <a:lnTo>
                  <a:pt x="363" y="62"/>
                </a:lnTo>
                <a:lnTo>
                  <a:pt x="346" y="48"/>
                </a:lnTo>
                <a:lnTo>
                  <a:pt x="325" y="40"/>
                </a:lnTo>
                <a:lnTo>
                  <a:pt x="304" y="38"/>
                </a:lnTo>
                <a:lnTo>
                  <a:pt x="282" y="44"/>
                </a:lnTo>
                <a:lnTo>
                  <a:pt x="273" y="27"/>
                </a:lnTo>
                <a:lnTo>
                  <a:pt x="257" y="13"/>
                </a:lnTo>
                <a:lnTo>
                  <a:pt x="240" y="5"/>
                </a:lnTo>
                <a:lnTo>
                  <a:pt x="222" y="0"/>
                </a:lnTo>
                <a:lnTo>
                  <a:pt x="202" y="0"/>
                </a:lnTo>
                <a:lnTo>
                  <a:pt x="182" y="5"/>
                </a:lnTo>
                <a:lnTo>
                  <a:pt x="165" y="13"/>
                </a:lnTo>
                <a:lnTo>
                  <a:pt x="151" y="26"/>
                </a:lnTo>
                <a:lnTo>
                  <a:pt x="143" y="44"/>
                </a:lnTo>
                <a:lnTo>
                  <a:pt x="120" y="38"/>
                </a:lnTo>
                <a:lnTo>
                  <a:pt x="99" y="40"/>
                </a:lnTo>
                <a:lnTo>
                  <a:pt x="79" y="48"/>
                </a:lnTo>
                <a:lnTo>
                  <a:pt x="61" y="62"/>
                </a:lnTo>
                <a:lnTo>
                  <a:pt x="48" y="79"/>
                </a:lnTo>
                <a:lnTo>
                  <a:pt x="40" y="99"/>
                </a:lnTo>
                <a:lnTo>
                  <a:pt x="37" y="122"/>
                </a:lnTo>
                <a:lnTo>
                  <a:pt x="44" y="143"/>
                </a:lnTo>
                <a:lnTo>
                  <a:pt x="27" y="153"/>
                </a:lnTo>
                <a:lnTo>
                  <a:pt x="13" y="167"/>
                </a:lnTo>
                <a:lnTo>
                  <a:pt x="5" y="184"/>
                </a:lnTo>
                <a:lnTo>
                  <a:pt x="0" y="203"/>
                </a:lnTo>
                <a:lnTo>
                  <a:pt x="0" y="223"/>
                </a:lnTo>
                <a:lnTo>
                  <a:pt x="5" y="241"/>
                </a:lnTo>
                <a:lnTo>
                  <a:pt x="13" y="258"/>
                </a:lnTo>
                <a:lnTo>
                  <a:pt x="26" y="272"/>
                </a:lnTo>
                <a:lnTo>
                  <a:pt x="44" y="281"/>
                </a:lnTo>
                <a:lnTo>
                  <a:pt x="39" y="303"/>
                </a:lnTo>
                <a:lnTo>
                  <a:pt x="41" y="325"/>
                </a:lnTo>
                <a:lnTo>
                  <a:pt x="50" y="346"/>
                </a:lnTo>
                <a:lnTo>
                  <a:pt x="63" y="363"/>
                </a:lnTo>
                <a:lnTo>
                  <a:pt x="81" y="377"/>
                </a:lnTo>
                <a:lnTo>
                  <a:pt x="101" y="385"/>
                </a:lnTo>
                <a:lnTo>
                  <a:pt x="122" y="387"/>
                </a:lnTo>
                <a:lnTo>
                  <a:pt x="143" y="380"/>
                </a:lnTo>
                <a:lnTo>
                  <a:pt x="151" y="398"/>
                </a:lnTo>
                <a:lnTo>
                  <a:pt x="165" y="411"/>
                </a:lnTo>
                <a:lnTo>
                  <a:pt x="182" y="419"/>
                </a:lnTo>
                <a:lnTo>
                  <a:pt x="202" y="423"/>
                </a:lnTo>
                <a:lnTo>
                  <a:pt x="222" y="423"/>
                </a:lnTo>
                <a:lnTo>
                  <a:pt x="240" y="419"/>
                </a:lnTo>
                <a:lnTo>
                  <a:pt x="257" y="411"/>
                </a:lnTo>
                <a:lnTo>
                  <a:pt x="273" y="398"/>
                </a:lnTo>
                <a:lnTo>
                  <a:pt x="282" y="380"/>
                </a:lnTo>
                <a:lnTo>
                  <a:pt x="304" y="387"/>
                </a:lnTo>
                <a:lnTo>
                  <a:pt x="325" y="385"/>
                </a:lnTo>
                <a:lnTo>
                  <a:pt x="344" y="377"/>
                </a:lnTo>
                <a:lnTo>
                  <a:pt x="361" y="363"/>
                </a:lnTo>
                <a:lnTo>
                  <a:pt x="375" y="346"/>
                </a:lnTo>
                <a:lnTo>
                  <a:pt x="384" y="325"/>
                </a:lnTo>
                <a:lnTo>
                  <a:pt x="385" y="303"/>
                </a:lnTo>
                <a:lnTo>
                  <a:pt x="380" y="281"/>
                </a:lnTo>
                <a:lnTo>
                  <a:pt x="398" y="272"/>
                </a:lnTo>
                <a:lnTo>
                  <a:pt x="411" y="258"/>
                </a:lnTo>
                <a:lnTo>
                  <a:pt x="421" y="241"/>
                </a:lnTo>
                <a:lnTo>
                  <a:pt x="425" y="223"/>
                </a:lnTo>
                <a:lnTo>
                  <a:pt x="423" y="203"/>
                </a:lnTo>
                <a:lnTo>
                  <a:pt x="419" y="184"/>
                </a:lnTo>
                <a:lnTo>
                  <a:pt x="411" y="167"/>
                </a:lnTo>
                <a:lnTo>
                  <a:pt x="398" y="153"/>
                </a:lnTo>
                <a:lnTo>
                  <a:pt x="380" y="143"/>
                </a:lnTo>
                <a:close/>
                <a:moveTo>
                  <a:pt x="367" y="270"/>
                </a:moveTo>
                <a:lnTo>
                  <a:pt x="364" y="271"/>
                </a:lnTo>
                <a:lnTo>
                  <a:pt x="363" y="272"/>
                </a:lnTo>
                <a:lnTo>
                  <a:pt x="363" y="275"/>
                </a:lnTo>
                <a:lnTo>
                  <a:pt x="363" y="278"/>
                </a:lnTo>
                <a:lnTo>
                  <a:pt x="363" y="279"/>
                </a:lnTo>
                <a:lnTo>
                  <a:pt x="364" y="282"/>
                </a:lnTo>
                <a:lnTo>
                  <a:pt x="364" y="282"/>
                </a:lnTo>
                <a:lnTo>
                  <a:pt x="371" y="301"/>
                </a:lnTo>
                <a:lnTo>
                  <a:pt x="371" y="320"/>
                </a:lnTo>
                <a:lnTo>
                  <a:pt x="364" y="339"/>
                </a:lnTo>
                <a:lnTo>
                  <a:pt x="352" y="354"/>
                </a:lnTo>
                <a:lnTo>
                  <a:pt x="335" y="365"/>
                </a:lnTo>
                <a:lnTo>
                  <a:pt x="318" y="371"/>
                </a:lnTo>
                <a:lnTo>
                  <a:pt x="299" y="371"/>
                </a:lnTo>
                <a:lnTo>
                  <a:pt x="281" y="363"/>
                </a:lnTo>
                <a:lnTo>
                  <a:pt x="278" y="361"/>
                </a:lnTo>
                <a:lnTo>
                  <a:pt x="275" y="363"/>
                </a:lnTo>
                <a:lnTo>
                  <a:pt x="273" y="364"/>
                </a:lnTo>
                <a:lnTo>
                  <a:pt x="271" y="365"/>
                </a:lnTo>
                <a:lnTo>
                  <a:pt x="271" y="370"/>
                </a:lnTo>
                <a:lnTo>
                  <a:pt x="271" y="370"/>
                </a:lnTo>
                <a:lnTo>
                  <a:pt x="263" y="385"/>
                </a:lnTo>
                <a:lnTo>
                  <a:pt x="251" y="398"/>
                </a:lnTo>
                <a:lnTo>
                  <a:pt x="236" y="406"/>
                </a:lnTo>
                <a:lnTo>
                  <a:pt x="219" y="411"/>
                </a:lnTo>
                <a:lnTo>
                  <a:pt x="202" y="411"/>
                </a:lnTo>
                <a:lnTo>
                  <a:pt x="185" y="405"/>
                </a:lnTo>
                <a:lnTo>
                  <a:pt x="171" y="396"/>
                </a:lnTo>
                <a:lnTo>
                  <a:pt x="160" y="384"/>
                </a:lnTo>
                <a:lnTo>
                  <a:pt x="154" y="367"/>
                </a:lnTo>
                <a:lnTo>
                  <a:pt x="153" y="364"/>
                </a:lnTo>
                <a:lnTo>
                  <a:pt x="151" y="363"/>
                </a:lnTo>
                <a:lnTo>
                  <a:pt x="150" y="363"/>
                </a:lnTo>
                <a:lnTo>
                  <a:pt x="147" y="361"/>
                </a:lnTo>
                <a:lnTo>
                  <a:pt x="144" y="363"/>
                </a:lnTo>
                <a:lnTo>
                  <a:pt x="126" y="371"/>
                </a:lnTo>
                <a:lnTo>
                  <a:pt x="106" y="371"/>
                </a:lnTo>
                <a:lnTo>
                  <a:pt x="89" y="365"/>
                </a:lnTo>
                <a:lnTo>
                  <a:pt x="72" y="354"/>
                </a:lnTo>
                <a:lnTo>
                  <a:pt x="61" y="339"/>
                </a:lnTo>
                <a:lnTo>
                  <a:pt x="54" y="320"/>
                </a:lnTo>
                <a:lnTo>
                  <a:pt x="53" y="301"/>
                </a:lnTo>
                <a:lnTo>
                  <a:pt x="60" y="282"/>
                </a:lnTo>
                <a:lnTo>
                  <a:pt x="60" y="282"/>
                </a:lnTo>
                <a:lnTo>
                  <a:pt x="61" y="279"/>
                </a:lnTo>
                <a:lnTo>
                  <a:pt x="63" y="278"/>
                </a:lnTo>
                <a:lnTo>
                  <a:pt x="63" y="275"/>
                </a:lnTo>
                <a:lnTo>
                  <a:pt x="61" y="272"/>
                </a:lnTo>
                <a:lnTo>
                  <a:pt x="60" y="271"/>
                </a:lnTo>
                <a:lnTo>
                  <a:pt x="57" y="270"/>
                </a:lnTo>
                <a:lnTo>
                  <a:pt x="40" y="264"/>
                </a:lnTo>
                <a:lnTo>
                  <a:pt x="27" y="253"/>
                </a:lnTo>
                <a:lnTo>
                  <a:pt x="19" y="239"/>
                </a:lnTo>
                <a:lnTo>
                  <a:pt x="15" y="222"/>
                </a:lnTo>
                <a:lnTo>
                  <a:pt x="15" y="205"/>
                </a:lnTo>
                <a:lnTo>
                  <a:pt x="19" y="188"/>
                </a:lnTo>
                <a:lnTo>
                  <a:pt x="26" y="172"/>
                </a:lnTo>
                <a:lnTo>
                  <a:pt x="39" y="161"/>
                </a:lnTo>
                <a:lnTo>
                  <a:pt x="55" y="154"/>
                </a:lnTo>
                <a:lnTo>
                  <a:pt x="55" y="154"/>
                </a:lnTo>
                <a:lnTo>
                  <a:pt x="58" y="153"/>
                </a:lnTo>
                <a:lnTo>
                  <a:pt x="61" y="151"/>
                </a:lnTo>
                <a:lnTo>
                  <a:pt x="63" y="150"/>
                </a:lnTo>
                <a:lnTo>
                  <a:pt x="63" y="147"/>
                </a:lnTo>
                <a:lnTo>
                  <a:pt x="61" y="144"/>
                </a:lnTo>
                <a:lnTo>
                  <a:pt x="53" y="124"/>
                </a:lnTo>
                <a:lnTo>
                  <a:pt x="53" y="106"/>
                </a:lnTo>
                <a:lnTo>
                  <a:pt x="60" y="88"/>
                </a:lnTo>
                <a:lnTo>
                  <a:pt x="71" y="72"/>
                </a:lnTo>
                <a:lnTo>
                  <a:pt x="86" y="61"/>
                </a:lnTo>
                <a:lnTo>
                  <a:pt x="105" y="54"/>
                </a:lnTo>
                <a:lnTo>
                  <a:pt x="123" y="52"/>
                </a:lnTo>
                <a:lnTo>
                  <a:pt x="141" y="59"/>
                </a:lnTo>
                <a:lnTo>
                  <a:pt x="143" y="59"/>
                </a:lnTo>
                <a:lnTo>
                  <a:pt x="144" y="61"/>
                </a:lnTo>
                <a:lnTo>
                  <a:pt x="147" y="62"/>
                </a:lnTo>
                <a:lnTo>
                  <a:pt x="149" y="62"/>
                </a:lnTo>
                <a:lnTo>
                  <a:pt x="151" y="61"/>
                </a:lnTo>
                <a:lnTo>
                  <a:pt x="153" y="59"/>
                </a:lnTo>
                <a:lnTo>
                  <a:pt x="154" y="57"/>
                </a:lnTo>
                <a:lnTo>
                  <a:pt x="160" y="40"/>
                </a:lnTo>
                <a:lnTo>
                  <a:pt x="171" y="27"/>
                </a:lnTo>
                <a:lnTo>
                  <a:pt x="185" y="19"/>
                </a:lnTo>
                <a:lnTo>
                  <a:pt x="202" y="14"/>
                </a:lnTo>
                <a:lnTo>
                  <a:pt x="219" y="13"/>
                </a:lnTo>
                <a:lnTo>
                  <a:pt x="236" y="17"/>
                </a:lnTo>
                <a:lnTo>
                  <a:pt x="251" y="26"/>
                </a:lnTo>
                <a:lnTo>
                  <a:pt x="263" y="38"/>
                </a:lnTo>
                <a:lnTo>
                  <a:pt x="271" y="54"/>
                </a:lnTo>
                <a:lnTo>
                  <a:pt x="271" y="57"/>
                </a:lnTo>
                <a:lnTo>
                  <a:pt x="274" y="58"/>
                </a:lnTo>
                <a:lnTo>
                  <a:pt x="275" y="59"/>
                </a:lnTo>
                <a:lnTo>
                  <a:pt x="278" y="59"/>
                </a:lnTo>
                <a:lnTo>
                  <a:pt x="280" y="61"/>
                </a:lnTo>
                <a:lnTo>
                  <a:pt x="282" y="59"/>
                </a:lnTo>
                <a:lnTo>
                  <a:pt x="301" y="52"/>
                </a:lnTo>
                <a:lnTo>
                  <a:pt x="320" y="54"/>
                </a:lnTo>
                <a:lnTo>
                  <a:pt x="339" y="61"/>
                </a:lnTo>
                <a:lnTo>
                  <a:pt x="354" y="72"/>
                </a:lnTo>
                <a:lnTo>
                  <a:pt x="366" y="88"/>
                </a:lnTo>
                <a:lnTo>
                  <a:pt x="371" y="106"/>
                </a:lnTo>
                <a:lnTo>
                  <a:pt x="371" y="124"/>
                </a:lnTo>
                <a:lnTo>
                  <a:pt x="363" y="144"/>
                </a:lnTo>
                <a:lnTo>
                  <a:pt x="361" y="147"/>
                </a:lnTo>
                <a:lnTo>
                  <a:pt x="363" y="150"/>
                </a:lnTo>
                <a:lnTo>
                  <a:pt x="364" y="151"/>
                </a:lnTo>
                <a:lnTo>
                  <a:pt x="367" y="153"/>
                </a:lnTo>
                <a:lnTo>
                  <a:pt x="370" y="154"/>
                </a:lnTo>
                <a:lnTo>
                  <a:pt x="370" y="154"/>
                </a:lnTo>
                <a:lnTo>
                  <a:pt x="387" y="161"/>
                </a:lnTo>
                <a:lnTo>
                  <a:pt x="398" y="172"/>
                </a:lnTo>
                <a:lnTo>
                  <a:pt x="406" y="188"/>
                </a:lnTo>
                <a:lnTo>
                  <a:pt x="411" y="205"/>
                </a:lnTo>
                <a:lnTo>
                  <a:pt x="411" y="222"/>
                </a:lnTo>
                <a:lnTo>
                  <a:pt x="406" y="239"/>
                </a:lnTo>
                <a:lnTo>
                  <a:pt x="398" y="253"/>
                </a:lnTo>
                <a:lnTo>
                  <a:pt x="384" y="264"/>
                </a:lnTo>
                <a:lnTo>
                  <a:pt x="367" y="27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86905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trips(down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strips(down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Left)">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54764A-B2E2-4C1E-BD1D-D822D4B6AF08}"/>
              </a:ext>
            </a:extLst>
          </p:cNvPr>
          <p:cNvSpPr>
            <a:spLocks noGrp="1"/>
          </p:cNvSpPr>
          <p:nvPr>
            <p:ph type="title"/>
          </p:nvPr>
        </p:nvSpPr>
        <p:spPr>
          <a:xfrm>
            <a:off x="720436" y="1"/>
            <a:ext cx="10633364" cy="1103887"/>
          </a:xfrm>
        </p:spPr>
        <p:txBody>
          <a:bodyPr/>
          <a:lstStyle/>
          <a:p>
            <a:r>
              <a:rPr lang="zh-CN" altLang="en-US" dirty="0"/>
              <a:t>从实践到认识的过程</a:t>
            </a:r>
          </a:p>
        </p:txBody>
      </p:sp>
      <p:sp>
        <p:nvSpPr>
          <p:cNvPr id="3" name="内容占位符 2">
            <a:extLst>
              <a:ext uri="{FF2B5EF4-FFF2-40B4-BE49-F238E27FC236}">
                <a16:creationId xmlns:a16="http://schemas.microsoft.com/office/drawing/2014/main" xmlns="" id="{A97C3B72-680F-4547-B9B7-A90AB478D74A}"/>
              </a:ext>
            </a:extLst>
          </p:cNvPr>
          <p:cNvSpPr>
            <a:spLocks noGrp="1"/>
          </p:cNvSpPr>
          <p:nvPr>
            <p:ph sz="quarter" idx="13"/>
          </p:nvPr>
        </p:nvSpPr>
        <p:spPr>
          <a:xfrm>
            <a:off x="720436" y="914400"/>
            <a:ext cx="10806546" cy="2549236"/>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理性认识是指人们借助抽象思维，在概括整理大量感性材料的基础上，达到关于事物的本质、全体、内部联系和事物自身规律性的认识。</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理性认识包括</a:t>
            </a:r>
            <a:r>
              <a:rPr lang="zh-CN" altLang="en-US" dirty="0">
                <a:solidFill>
                  <a:srgbClr val="FF0000"/>
                </a:solidFill>
                <a:latin typeface="微软雅黑" panose="020B0503020204020204" pitchFamily="34" charset="-122"/>
                <a:ea typeface="微软雅黑" panose="020B0503020204020204" pitchFamily="34" charset="-122"/>
              </a:rPr>
              <a:t>概念、判断、推理</a:t>
            </a:r>
            <a:r>
              <a:rPr lang="zh-CN" altLang="en-US" dirty="0">
                <a:latin typeface="微软雅黑" panose="020B0503020204020204" pitchFamily="34" charset="-122"/>
                <a:ea typeface="微软雅黑" panose="020B0503020204020204" pitchFamily="34" charset="-122"/>
              </a:rPr>
              <a:t>三种形式。</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理性认识的特点：</a:t>
            </a:r>
            <a:r>
              <a:rPr lang="zh-CN" altLang="en-US" dirty="0">
                <a:solidFill>
                  <a:srgbClr val="FF0000"/>
                </a:solidFill>
                <a:latin typeface="微软雅黑" panose="020B0503020204020204" pitchFamily="34" charset="-122"/>
                <a:ea typeface="微软雅黑" panose="020B0503020204020204" pitchFamily="34" charset="-122"/>
              </a:rPr>
              <a:t>抽象性、间接性</a:t>
            </a:r>
          </a:p>
        </p:txBody>
      </p:sp>
      <p:sp>
        <p:nvSpPr>
          <p:cNvPr id="6" name="矩形 5">
            <a:extLst>
              <a:ext uri="{FF2B5EF4-FFF2-40B4-BE49-F238E27FC236}">
                <a16:creationId xmlns:a16="http://schemas.microsoft.com/office/drawing/2014/main" xmlns="" id="{3D9B1E26-23B3-47BB-877B-6B7FA797CA63}"/>
              </a:ext>
            </a:extLst>
          </p:cNvPr>
          <p:cNvSpPr/>
          <p:nvPr/>
        </p:nvSpPr>
        <p:spPr>
          <a:xfrm flipH="1">
            <a:off x="8085772" y="2256155"/>
            <a:ext cx="2817755" cy="707886"/>
          </a:xfrm>
          <a:prstGeom prst="rect">
            <a:avLst/>
          </a:prstGeom>
          <a:solidFill>
            <a:schemeClr val="accent1">
              <a:lumMod val="40000"/>
              <a:lumOff val="60000"/>
            </a:schemeClr>
          </a:solidFill>
        </p:spPr>
        <p:txBody>
          <a:bodyPr wrap="square">
            <a:spAutoFit/>
          </a:bodyPr>
          <a:lstStyle/>
          <a:p>
            <a:pPr lvl="0">
              <a:spcBef>
                <a:spcPct val="50000"/>
              </a:spcBef>
            </a:pPr>
            <a:r>
              <a:rPr kumimoji="1" lang="zh-CN" altLang="en-US" sz="4000" dirty="0">
                <a:solidFill>
                  <a:srgbClr val="FF0000"/>
                </a:solidFill>
                <a:latin typeface="Times New Roman" panose="02020603050405020304" pitchFamily="18" charset="0"/>
                <a:ea typeface="宋体" panose="02010600030101010101" pitchFamily="2" charset="-122"/>
              </a:rPr>
              <a:t>抽象的思维</a:t>
            </a:r>
            <a:endParaRPr kumimoji="1" lang="en-US" altLang="zh-CN" sz="4800" baseline="30000" dirty="0">
              <a:solidFill>
                <a:srgbClr val="FF0000"/>
              </a:solidFill>
              <a:latin typeface="Times New Roman" panose="02020603050405020304" pitchFamily="18" charset="0"/>
              <a:ea typeface="宋体" panose="02010600030101010101" pitchFamily="2" charset="-122"/>
            </a:endParaRPr>
          </a:p>
        </p:txBody>
      </p:sp>
      <p:sp>
        <p:nvSpPr>
          <p:cNvPr id="7" name="箭头: 右 6">
            <a:extLst>
              <a:ext uri="{FF2B5EF4-FFF2-40B4-BE49-F238E27FC236}">
                <a16:creationId xmlns:a16="http://schemas.microsoft.com/office/drawing/2014/main" xmlns="" id="{12B5415D-0371-4793-9B34-BFEDED45F29E}"/>
              </a:ext>
            </a:extLst>
          </p:cNvPr>
          <p:cNvSpPr/>
          <p:nvPr/>
        </p:nvSpPr>
        <p:spPr>
          <a:xfrm>
            <a:off x="4431323" y="4811151"/>
            <a:ext cx="2691617" cy="66751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50000"/>
                </a:schemeClr>
              </a:solidFill>
            </a:endParaRPr>
          </a:p>
        </p:txBody>
      </p:sp>
      <p:pic>
        <p:nvPicPr>
          <p:cNvPr id="8" name="图片 7">
            <a:extLst>
              <a:ext uri="{FF2B5EF4-FFF2-40B4-BE49-F238E27FC236}">
                <a16:creationId xmlns:a16="http://schemas.microsoft.com/office/drawing/2014/main" xmlns="" id="{8277FC0D-9DB5-4665-A121-116198290C77}"/>
              </a:ext>
            </a:extLst>
          </p:cNvPr>
          <p:cNvPicPr>
            <a:picLocks noChangeAspect="1"/>
          </p:cNvPicPr>
          <p:nvPr/>
        </p:nvPicPr>
        <p:blipFill>
          <a:blip r:embed="rId2"/>
          <a:stretch>
            <a:fillRect/>
          </a:stretch>
        </p:blipFill>
        <p:spPr>
          <a:xfrm>
            <a:off x="797334" y="3430407"/>
            <a:ext cx="3432351" cy="3428999"/>
          </a:xfrm>
          <a:prstGeom prst="rect">
            <a:avLst/>
          </a:prstGeom>
        </p:spPr>
      </p:pic>
      <p:pic>
        <p:nvPicPr>
          <p:cNvPr id="9" name="图片 8">
            <a:extLst>
              <a:ext uri="{FF2B5EF4-FFF2-40B4-BE49-F238E27FC236}">
                <a16:creationId xmlns:a16="http://schemas.microsoft.com/office/drawing/2014/main" xmlns="" id="{78F3A002-F70A-43B8-9D9F-A6E4A8E7749B}"/>
              </a:ext>
            </a:extLst>
          </p:cNvPr>
          <p:cNvPicPr>
            <a:picLocks noChangeAspect="1"/>
          </p:cNvPicPr>
          <p:nvPr/>
        </p:nvPicPr>
        <p:blipFill>
          <a:blip r:embed="rId3"/>
          <a:stretch>
            <a:fillRect/>
          </a:stretch>
        </p:blipFill>
        <p:spPr>
          <a:xfrm>
            <a:off x="7549929" y="3276731"/>
            <a:ext cx="4178691" cy="3581269"/>
          </a:xfrm>
          <a:prstGeom prst="rect">
            <a:avLst/>
          </a:prstGeom>
        </p:spPr>
      </p:pic>
    </p:spTree>
    <p:extLst>
      <p:ext uri="{BB962C8B-B14F-4D97-AF65-F5344CB8AC3E}">
        <p14:creationId xmlns:p14="http://schemas.microsoft.com/office/powerpoint/2010/main" val="268659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000"/>
                                        <p:tgtEl>
                                          <p:spTgt spid="6"/>
                                        </p:tgtEl>
                                      </p:cBhvr>
                                    </p:animEffect>
                                    <p:anim calcmode="lin" valueType="num">
                                      <p:cBhvr>
                                        <p:cTn id="25" dur="2000" fill="hold"/>
                                        <p:tgtEl>
                                          <p:spTgt spid="6"/>
                                        </p:tgtEl>
                                        <p:attrNameLst>
                                          <p:attrName>ppt_w</p:attrName>
                                        </p:attrNameLst>
                                      </p:cBhvr>
                                      <p:tavLst>
                                        <p:tav tm="0" fmla="#ppt_w*sin(2.5*pi*$)">
                                          <p:val>
                                            <p:fltVal val="0"/>
                                          </p:val>
                                        </p:tav>
                                        <p:tav tm="100000">
                                          <p:val>
                                            <p:fltVal val="1"/>
                                          </p:val>
                                        </p:tav>
                                      </p:tavLst>
                                    </p:anim>
                                    <p:anim calcmode="lin" valueType="num">
                                      <p:cBhvr>
                                        <p:cTn id="26"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54764A-B2E2-4C1E-BD1D-D822D4B6AF08}"/>
              </a:ext>
            </a:extLst>
          </p:cNvPr>
          <p:cNvSpPr>
            <a:spLocks noGrp="1"/>
          </p:cNvSpPr>
          <p:nvPr>
            <p:ph type="title"/>
          </p:nvPr>
        </p:nvSpPr>
        <p:spPr>
          <a:xfrm>
            <a:off x="999644" y="81529"/>
            <a:ext cx="10364451" cy="1596177"/>
          </a:xfrm>
        </p:spPr>
        <p:txBody>
          <a:bodyPr/>
          <a:lstStyle/>
          <a:p>
            <a:r>
              <a:rPr lang="zh-CN" altLang="en-US" dirty="0"/>
              <a:t>从实践到认识的过程</a:t>
            </a:r>
          </a:p>
        </p:txBody>
      </p:sp>
      <p:sp>
        <p:nvSpPr>
          <p:cNvPr id="3" name="内容占位符 2">
            <a:extLst>
              <a:ext uri="{FF2B5EF4-FFF2-40B4-BE49-F238E27FC236}">
                <a16:creationId xmlns:a16="http://schemas.microsoft.com/office/drawing/2014/main" xmlns="" id="{A97C3B72-680F-4547-B9B7-A90AB478D74A}"/>
              </a:ext>
            </a:extLst>
          </p:cNvPr>
          <p:cNvSpPr>
            <a:spLocks noGrp="1"/>
          </p:cNvSpPr>
          <p:nvPr>
            <p:ph sz="quarter" idx="13"/>
          </p:nvPr>
        </p:nvSpPr>
        <p:spPr>
          <a:xfrm>
            <a:off x="999644" y="1670598"/>
            <a:ext cx="10515600" cy="1634836"/>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感性认识和理性认识的性质虽然不同，但二者的关系是辩证统一的。</a:t>
            </a:r>
          </a:p>
          <a:p>
            <a:pPr>
              <a:lnSpc>
                <a:spcPct val="150000"/>
              </a:lnSpc>
            </a:pPr>
            <a:r>
              <a:rPr lang="zh-CN" altLang="en-US" dirty="0">
                <a:latin typeface="微软雅黑" panose="020B0503020204020204" pitchFamily="34" charset="-122"/>
                <a:ea typeface="微软雅黑" panose="020B0503020204020204" pitchFamily="34" charset="-122"/>
              </a:rPr>
              <a:t>第一，感性认识有待于发展和深化为理性认识。</a:t>
            </a:r>
          </a:p>
          <a:p>
            <a:endParaRPr lang="zh-CN" altLang="en-US" dirty="0"/>
          </a:p>
        </p:txBody>
      </p:sp>
      <p:pic>
        <p:nvPicPr>
          <p:cNvPr id="4" name="图片 3">
            <a:extLst>
              <a:ext uri="{FF2B5EF4-FFF2-40B4-BE49-F238E27FC236}">
                <a16:creationId xmlns:a16="http://schemas.microsoft.com/office/drawing/2014/main" xmlns="" id="{2B8C10F4-7AAA-4FBC-BA22-59A4BB8D355B}"/>
              </a:ext>
            </a:extLst>
          </p:cNvPr>
          <p:cNvPicPr>
            <a:picLocks noChangeAspect="1"/>
          </p:cNvPicPr>
          <p:nvPr/>
        </p:nvPicPr>
        <p:blipFill>
          <a:blip r:embed="rId2"/>
          <a:stretch>
            <a:fillRect/>
          </a:stretch>
        </p:blipFill>
        <p:spPr>
          <a:xfrm>
            <a:off x="838200" y="2908564"/>
            <a:ext cx="3418954" cy="2719052"/>
          </a:xfrm>
          <a:prstGeom prst="rect">
            <a:avLst/>
          </a:prstGeom>
        </p:spPr>
      </p:pic>
      <p:pic>
        <p:nvPicPr>
          <p:cNvPr id="5" name="图片 4">
            <a:extLst>
              <a:ext uri="{FF2B5EF4-FFF2-40B4-BE49-F238E27FC236}">
                <a16:creationId xmlns:a16="http://schemas.microsoft.com/office/drawing/2014/main" xmlns="" id="{2933996D-F279-44AB-AE4E-1EF42DACF6A1}"/>
              </a:ext>
            </a:extLst>
          </p:cNvPr>
          <p:cNvPicPr>
            <a:picLocks noChangeAspect="1"/>
          </p:cNvPicPr>
          <p:nvPr/>
        </p:nvPicPr>
        <p:blipFill>
          <a:blip r:embed="rId3"/>
          <a:stretch>
            <a:fillRect/>
          </a:stretch>
        </p:blipFill>
        <p:spPr>
          <a:xfrm>
            <a:off x="7122941" y="3684788"/>
            <a:ext cx="3913971" cy="2920237"/>
          </a:xfrm>
          <a:prstGeom prst="rect">
            <a:avLst/>
          </a:prstGeom>
        </p:spPr>
      </p:pic>
      <p:sp>
        <p:nvSpPr>
          <p:cNvPr id="6" name="矩形 5">
            <a:extLst>
              <a:ext uri="{FF2B5EF4-FFF2-40B4-BE49-F238E27FC236}">
                <a16:creationId xmlns:a16="http://schemas.microsoft.com/office/drawing/2014/main" xmlns="" id="{3D9B1E26-23B3-47BB-877B-6B7FA797CA63}"/>
              </a:ext>
            </a:extLst>
          </p:cNvPr>
          <p:cNvSpPr/>
          <p:nvPr/>
        </p:nvSpPr>
        <p:spPr>
          <a:xfrm flipH="1">
            <a:off x="8257734" y="2926080"/>
            <a:ext cx="3742007" cy="830997"/>
          </a:xfrm>
          <a:prstGeom prst="rect">
            <a:avLst/>
          </a:prstGeom>
        </p:spPr>
        <p:txBody>
          <a:bodyPr wrap="square">
            <a:spAutoFit/>
          </a:bodyPr>
          <a:lstStyle/>
          <a:p>
            <a:pPr lvl="0">
              <a:spcBef>
                <a:spcPct val="50000"/>
              </a:spcBef>
            </a:pPr>
            <a:r>
              <a:rPr kumimoji="1" lang="en-US" altLang="zh-CN" sz="4800" dirty="0">
                <a:solidFill>
                  <a:srgbClr val="FF0000"/>
                </a:solidFill>
                <a:latin typeface="Times New Roman" panose="02020603050405020304" pitchFamily="18" charset="0"/>
                <a:ea typeface="宋体" panose="02010600030101010101" pitchFamily="2" charset="-122"/>
              </a:rPr>
              <a:t>F=GM</a:t>
            </a:r>
            <a:r>
              <a:rPr kumimoji="1" lang="en-US" altLang="zh-CN" sz="4800" baseline="-25000" dirty="0">
                <a:solidFill>
                  <a:srgbClr val="FF0000"/>
                </a:solidFill>
                <a:latin typeface="Times New Roman" panose="02020603050405020304" pitchFamily="18" charset="0"/>
                <a:ea typeface="宋体" panose="02010600030101010101" pitchFamily="2" charset="-122"/>
              </a:rPr>
              <a:t>1</a:t>
            </a:r>
            <a:r>
              <a:rPr kumimoji="1" lang="en-US" altLang="zh-CN" sz="4800" dirty="0">
                <a:solidFill>
                  <a:srgbClr val="FF0000"/>
                </a:solidFill>
                <a:latin typeface="Times New Roman" panose="02020603050405020304" pitchFamily="18" charset="0"/>
                <a:ea typeface="宋体" panose="02010600030101010101" pitchFamily="2" charset="-122"/>
              </a:rPr>
              <a:t>M</a:t>
            </a:r>
            <a:r>
              <a:rPr kumimoji="1" lang="en-US" altLang="zh-CN" sz="4800" baseline="-25000" dirty="0">
                <a:solidFill>
                  <a:srgbClr val="FF0000"/>
                </a:solidFill>
                <a:latin typeface="Times New Roman" panose="02020603050405020304" pitchFamily="18" charset="0"/>
                <a:ea typeface="宋体" panose="02010600030101010101" pitchFamily="2" charset="-122"/>
              </a:rPr>
              <a:t>2</a:t>
            </a:r>
            <a:r>
              <a:rPr kumimoji="1" lang="en-US" altLang="zh-CN" sz="4800" dirty="0">
                <a:solidFill>
                  <a:srgbClr val="FF0000"/>
                </a:solidFill>
                <a:latin typeface="Times New Roman" panose="02020603050405020304" pitchFamily="18" charset="0"/>
                <a:ea typeface="宋体" panose="02010600030101010101" pitchFamily="2" charset="-122"/>
              </a:rPr>
              <a:t>/R</a:t>
            </a:r>
            <a:r>
              <a:rPr kumimoji="1" lang="en-US" altLang="zh-CN" sz="4800" baseline="30000" dirty="0">
                <a:solidFill>
                  <a:srgbClr val="FF0000"/>
                </a:solidFill>
                <a:latin typeface="Times New Roman" panose="02020603050405020304" pitchFamily="18" charset="0"/>
                <a:ea typeface="宋体" panose="02010600030101010101" pitchFamily="2" charset="-122"/>
              </a:rPr>
              <a:t>2</a:t>
            </a:r>
          </a:p>
        </p:txBody>
      </p:sp>
      <p:sp>
        <p:nvSpPr>
          <p:cNvPr id="7" name="箭头: 右 6">
            <a:extLst>
              <a:ext uri="{FF2B5EF4-FFF2-40B4-BE49-F238E27FC236}">
                <a16:creationId xmlns:a16="http://schemas.microsoft.com/office/drawing/2014/main" xmlns="" id="{12B5415D-0371-4793-9B34-BFEDED45F29E}"/>
              </a:ext>
            </a:extLst>
          </p:cNvPr>
          <p:cNvSpPr/>
          <p:nvPr/>
        </p:nvSpPr>
        <p:spPr>
          <a:xfrm>
            <a:off x="4344239" y="4268090"/>
            <a:ext cx="2691617" cy="66751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214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1523999" y="5281612"/>
            <a:ext cx="10284823" cy="193677"/>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hangingPunct="1">
              <a:spcBef>
                <a:spcPts val="0"/>
              </a:spcBef>
              <a:spcAft>
                <a:spcPts val="0"/>
              </a:spcAft>
              <a:defRPr/>
            </a:pPr>
            <a:endParaRPr lang="zh-CN" altLang="en-US"/>
          </a:p>
        </p:txBody>
      </p:sp>
      <p:sp>
        <p:nvSpPr>
          <p:cNvPr id="39" name="矩形 38"/>
          <p:cNvSpPr/>
          <p:nvPr>
            <p:custDataLst>
              <p:tags r:id="rId3"/>
            </p:custDataLst>
          </p:nvPr>
        </p:nvSpPr>
        <p:spPr>
          <a:xfrm>
            <a:off x="8075614" y="3659189"/>
            <a:ext cx="585787" cy="612775"/>
          </a:xfrm>
          <a:prstGeom prst="rect">
            <a:avLst/>
          </a:prstGeom>
          <a:solidFill>
            <a:schemeClr val="accent4">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40" name="矩形 39"/>
          <p:cNvSpPr/>
          <p:nvPr>
            <p:custDataLst>
              <p:tags r:id="rId4"/>
            </p:custDataLst>
          </p:nvPr>
        </p:nvSpPr>
        <p:spPr>
          <a:xfrm>
            <a:off x="8075614" y="4322764"/>
            <a:ext cx="585787" cy="612775"/>
          </a:xfrm>
          <a:prstGeom prst="rect">
            <a:avLst/>
          </a:prstGeom>
          <a:solidFill>
            <a:schemeClr val="accent3">
              <a:lumMod val="40000"/>
              <a:lumOff val="6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41" name="矩形 40"/>
          <p:cNvSpPr/>
          <p:nvPr>
            <p:custDataLst>
              <p:tags r:id="rId5"/>
            </p:custDataLst>
          </p:nvPr>
        </p:nvSpPr>
        <p:spPr>
          <a:xfrm>
            <a:off x="8729664" y="4322764"/>
            <a:ext cx="585787" cy="612775"/>
          </a:xfrm>
          <a:prstGeom prst="rect">
            <a:avLst/>
          </a:prstGeom>
          <a:solidFill>
            <a:schemeClr val="accent3">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44" name="矩形 43"/>
          <p:cNvSpPr/>
          <p:nvPr>
            <p:custDataLst>
              <p:tags r:id="rId6"/>
            </p:custDataLst>
          </p:nvPr>
        </p:nvSpPr>
        <p:spPr>
          <a:xfrm>
            <a:off x="4733925" y="1517651"/>
            <a:ext cx="577850" cy="606425"/>
          </a:xfrm>
          <a:prstGeom prst="rect">
            <a:avLst/>
          </a:prstGeom>
          <a:solidFill>
            <a:schemeClr val="accent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47" name="矩形 46"/>
          <p:cNvSpPr/>
          <p:nvPr>
            <p:custDataLst>
              <p:tags r:id="rId7"/>
            </p:custDataLst>
          </p:nvPr>
        </p:nvSpPr>
        <p:spPr>
          <a:xfrm>
            <a:off x="3015598" y="347663"/>
            <a:ext cx="5645803" cy="1004886"/>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eaLnBrk="1" hangingPunct="1">
              <a:spcBef>
                <a:spcPts val="0"/>
              </a:spcBef>
              <a:spcAft>
                <a:spcPts val="0"/>
              </a:spcAft>
              <a:defRPr/>
            </a:pPr>
            <a:r>
              <a:rPr lang="zh-CN" altLang="en-US" sz="3200" dirty="0">
                <a:solidFill>
                  <a:schemeClr val="tx1"/>
                </a:solidFill>
                <a:latin typeface="微软雅黑" panose="020B0503020204020204" pitchFamily="34" charset="-122"/>
                <a:ea typeface="微软雅黑" panose="020B0503020204020204" pitchFamily="34" charset="-122"/>
              </a:rPr>
              <a:t>知之不若行之。</a:t>
            </a:r>
            <a:endParaRPr lang="en-US" altLang="zh-CN" sz="3200" dirty="0">
              <a:solidFill>
                <a:schemeClr val="tx1"/>
              </a:solidFill>
              <a:latin typeface="微软雅黑" panose="020B0503020204020204" pitchFamily="34" charset="-122"/>
              <a:ea typeface="微软雅黑" panose="020B0503020204020204" pitchFamily="34" charset="-122"/>
            </a:endParaRPr>
          </a:p>
          <a:p>
            <a:pPr algn="ctr" eaLnBrk="1" hangingPunct="1">
              <a:spcBef>
                <a:spcPts val="0"/>
              </a:spcBef>
              <a:spcAft>
                <a:spcPts val="0"/>
              </a:spcAft>
              <a:defRPr/>
            </a:pPr>
            <a:r>
              <a:rPr lang="en-US" altLang="zh-CN" sz="3200" dirty="0">
                <a:solidFill>
                  <a:schemeClr val="tx1"/>
                </a:solidFill>
                <a:latin typeface="微软雅黑" panose="020B0503020204020204" pitchFamily="34" charset="-122"/>
                <a:ea typeface="微软雅黑" panose="020B0503020204020204" pitchFamily="34" charset="-122"/>
              </a:rPr>
              <a:t>               ——  </a:t>
            </a:r>
            <a:r>
              <a:rPr lang="zh-CN" altLang="en-US" sz="3200" dirty="0">
                <a:solidFill>
                  <a:schemeClr val="tx1"/>
                </a:solidFill>
                <a:latin typeface="微软雅黑" panose="020B0503020204020204" pitchFamily="34" charset="-122"/>
                <a:ea typeface="微软雅黑" panose="020B0503020204020204" pitchFamily="34" charset="-122"/>
              </a:rPr>
              <a:t>荀子</a:t>
            </a:r>
          </a:p>
        </p:txBody>
      </p:sp>
      <p:sp>
        <p:nvSpPr>
          <p:cNvPr id="21" name="矩形 20"/>
          <p:cNvSpPr/>
          <p:nvPr>
            <p:custDataLst>
              <p:tags r:id="rId8"/>
            </p:custDataLst>
          </p:nvPr>
        </p:nvSpPr>
        <p:spPr>
          <a:xfrm>
            <a:off x="9079707" y="3369286"/>
            <a:ext cx="378619" cy="4137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3" name="矩形 22"/>
          <p:cNvSpPr/>
          <p:nvPr>
            <p:custDataLst>
              <p:tags r:id="rId9"/>
            </p:custDataLst>
          </p:nvPr>
        </p:nvSpPr>
        <p:spPr>
          <a:xfrm>
            <a:off x="4733926" y="2247901"/>
            <a:ext cx="1095375" cy="11329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4" name="矩形 23"/>
          <p:cNvSpPr/>
          <p:nvPr>
            <p:custDataLst>
              <p:tags r:id="rId10"/>
            </p:custDataLst>
          </p:nvPr>
        </p:nvSpPr>
        <p:spPr>
          <a:xfrm>
            <a:off x="6011863" y="1828801"/>
            <a:ext cx="1035050" cy="10382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19" name="矩形 18"/>
          <p:cNvSpPr/>
          <p:nvPr>
            <p:custDataLst>
              <p:tags r:id="rId11"/>
            </p:custDataLst>
          </p:nvPr>
        </p:nvSpPr>
        <p:spPr>
          <a:xfrm>
            <a:off x="2288063" y="371476"/>
            <a:ext cx="169388" cy="176813"/>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hangingPunct="1">
              <a:spcBef>
                <a:spcPts val="0"/>
              </a:spcBef>
              <a:spcAft>
                <a:spcPts val="0"/>
              </a:spcAft>
              <a:defRPr/>
            </a:pPr>
            <a:endParaRPr lang="zh-CN" altLang="en-US"/>
          </a:p>
        </p:txBody>
      </p:sp>
      <p:sp>
        <p:nvSpPr>
          <p:cNvPr id="26" name="文本框 25"/>
          <p:cNvSpPr txBox="1"/>
          <p:nvPr>
            <p:custDataLst>
              <p:tags r:id="rId12"/>
            </p:custDataLst>
          </p:nvPr>
        </p:nvSpPr>
        <p:spPr>
          <a:xfrm>
            <a:off x="39371" y="4248294"/>
            <a:ext cx="3322320" cy="1078970"/>
          </a:xfrm>
          <a:prstGeom prst="rect">
            <a:avLst/>
          </a:prstGeom>
          <a:noFill/>
        </p:spPr>
        <p:txBody>
          <a:bodyPr anchor="ctr">
            <a:normAutofit/>
          </a:bodyPr>
          <a:lstStyle/>
          <a:p>
            <a:pPr eaLnBrk="1" hangingPunct="1">
              <a:spcBef>
                <a:spcPts val="0"/>
              </a:spcBef>
              <a:spcAft>
                <a:spcPts val="0"/>
              </a:spcAft>
              <a:defRPr/>
            </a:pPr>
            <a:r>
              <a:rPr lang="zh-CN" altLang="en-US" sz="3600" dirty="0">
                <a:solidFill>
                  <a:schemeClr val="bg2">
                    <a:lumMod val="50000"/>
                  </a:schemeClr>
                </a:solidFill>
                <a:latin typeface="华文新魏" panose="02010800040101010101" pitchFamily="2" charset="-122"/>
                <a:ea typeface="华文新魏" panose="02010800040101010101" pitchFamily="2" charset="-122"/>
                <a:cs typeface="+mj-cs"/>
              </a:rPr>
              <a:t>实践的概念</a:t>
            </a:r>
          </a:p>
        </p:txBody>
      </p:sp>
      <p:sp>
        <p:nvSpPr>
          <p:cNvPr id="27" name="文本框 49"/>
          <p:cNvSpPr txBox="1">
            <a:spLocks noChangeArrowheads="1"/>
          </p:cNvSpPr>
          <p:nvPr>
            <p:custDataLst>
              <p:tags r:id="rId13"/>
            </p:custDataLst>
          </p:nvPr>
        </p:nvSpPr>
        <p:spPr bwMode="auto">
          <a:xfrm>
            <a:off x="1306286" y="5377499"/>
            <a:ext cx="10374443" cy="153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46800" rIns="36000">
            <a:noAutofit/>
          </a:bodyP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eaLnBrk="1" hangingPunct="1">
              <a:lnSpc>
                <a:spcPct val="130000"/>
              </a:lnSpc>
              <a:spcBef>
                <a:spcPts val="600"/>
              </a:spcBef>
              <a:spcAft>
                <a:spcPts val="600"/>
              </a:spcAft>
              <a:buClr>
                <a:schemeClr val="accent1"/>
              </a:buClr>
              <a:buSzPct val="80000"/>
              <a:defRPr/>
            </a:pPr>
            <a:r>
              <a:rPr lang="zh-CN" altLang="zh-CN" sz="2400" kern="100" dirty="0">
                <a:solidFill>
                  <a:srgbClr val="000000"/>
                </a:solidFill>
                <a:latin typeface="微软雅黑" panose="020B0503020204020204" pitchFamily="34" charset="-122"/>
                <a:cs typeface="Times New Roman" panose="02020603050405020304" pitchFamily="18" charset="0"/>
              </a:rPr>
              <a:t>在中国古代哲学中，实践被称为“践行”“实行”或“行”，与“知”相对应，但主要是指道德伦理行为。</a:t>
            </a:r>
            <a:r>
              <a:rPr lang="zh-CN" altLang="en-US" sz="2400" kern="100" dirty="0">
                <a:solidFill>
                  <a:srgbClr val="000000"/>
                </a:solidFill>
                <a:latin typeface="微软雅黑" panose="020B0503020204020204" pitchFamily="34" charset="-122"/>
                <a:cs typeface="Times New Roman" panose="02020603050405020304" pitchFamily="18" charset="0"/>
              </a:rPr>
              <a:t>古希腊哲学家苏格拉底所说的实践主要指行动、践行，即“继续教导、劝勉我所遇到的每一个人。”</a:t>
            </a:r>
            <a:endParaRPr lang="zh-CN" altLang="en-US" sz="2400" dirty="0">
              <a:solidFill>
                <a:schemeClr val="tx1">
                  <a:lumMod val="65000"/>
                  <a:lumOff val="35000"/>
                </a:schemeClr>
              </a:solidFill>
              <a:latin typeface="微软雅黑" panose="020B0503020204020204" pitchFamily="34" charset="-122"/>
            </a:endParaRPr>
          </a:p>
        </p:txBody>
      </p:sp>
      <p:pic>
        <p:nvPicPr>
          <p:cNvPr id="2" name="图片 1"/>
          <p:cNvPicPr>
            <a:picLocks noChangeAspect="1"/>
          </p:cNvPicPr>
          <p:nvPr/>
        </p:nvPicPr>
        <p:blipFill>
          <a:blip r:embed="rId16"/>
          <a:stretch>
            <a:fillRect/>
          </a:stretch>
        </p:blipFill>
        <p:spPr>
          <a:xfrm>
            <a:off x="8786927" y="193575"/>
            <a:ext cx="2893802" cy="3237511"/>
          </a:xfrm>
          <a:prstGeom prst="rect">
            <a:avLst/>
          </a:prstGeom>
        </p:spPr>
      </p:pic>
      <p:pic>
        <p:nvPicPr>
          <p:cNvPr id="4" name="图片 3"/>
          <p:cNvPicPr>
            <a:picLocks noChangeAspect="1"/>
          </p:cNvPicPr>
          <p:nvPr/>
        </p:nvPicPr>
        <p:blipFill>
          <a:blip r:embed="rId17"/>
          <a:stretch>
            <a:fillRect/>
          </a:stretch>
        </p:blipFill>
        <p:spPr>
          <a:xfrm>
            <a:off x="4389846" y="1670775"/>
            <a:ext cx="3031913" cy="3562893"/>
          </a:xfrm>
          <a:prstGeom prst="rect">
            <a:avLst/>
          </a:prstGeom>
        </p:spPr>
      </p:pic>
      <p:sp>
        <p:nvSpPr>
          <p:cNvPr id="5" name="文本框 4"/>
          <p:cNvSpPr txBox="1"/>
          <p:nvPr/>
        </p:nvSpPr>
        <p:spPr>
          <a:xfrm>
            <a:off x="7733211" y="3526972"/>
            <a:ext cx="4271555" cy="1569660"/>
          </a:xfrm>
          <a:prstGeom prst="rect">
            <a:avLst/>
          </a:prstGeom>
          <a:solidFill>
            <a:schemeClr val="accent2">
              <a:lumMod val="20000"/>
              <a:lumOff val="80000"/>
            </a:schemeClr>
          </a:solid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  只要一息尚存，我永不停止哲学的实践。           </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苏格拉底</a:t>
            </a:r>
          </a:p>
        </p:txBody>
      </p:sp>
      <p:pic>
        <p:nvPicPr>
          <p:cNvPr id="20" name="图片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43" y="24558"/>
            <a:ext cx="3023678" cy="3356282"/>
          </a:xfrm>
          <a:prstGeom prst="rect">
            <a:avLst/>
          </a:prstGeom>
        </p:spPr>
      </p:pic>
      <p:sp>
        <p:nvSpPr>
          <p:cNvPr id="6" name="矩形 5"/>
          <p:cNvSpPr/>
          <p:nvPr/>
        </p:nvSpPr>
        <p:spPr>
          <a:xfrm>
            <a:off x="331987" y="3353980"/>
            <a:ext cx="6096000" cy="1077218"/>
          </a:xfrm>
          <a:prstGeom prst="rect">
            <a:avLst/>
          </a:prstGeom>
        </p:spPr>
        <p:txBody>
          <a:bodyPr>
            <a:spAutoFit/>
          </a:bodyPr>
          <a:lstStyle/>
          <a:p>
            <a:r>
              <a:rPr lang="zh-CN" altLang="en-US" sz="3200" dirty="0">
                <a:latin typeface="华文新魏" panose="02010800040101010101" pitchFamily="2" charset="-122"/>
                <a:ea typeface="华文新魏" panose="02010800040101010101" pitchFamily="2" charset="-122"/>
              </a:rPr>
              <a:t>知为行之始 </a:t>
            </a:r>
            <a:endParaRPr lang="en-US" altLang="zh-CN" sz="3200" dirty="0">
              <a:latin typeface="华文新魏" panose="02010800040101010101" pitchFamily="2" charset="-122"/>
              <a:ea typeface="华文新魏" panose="02010800040101010101" pitchFamily="2" charset="-122"/>
            </a:endParaRPr>
          </a:p>
          <a:p>
            <a:r>
              <a:rPr lang="zh-CN" altLang="en-US" sz="3200" dirty="0">
                <a:latin typeface="华文新魏" panose="02010800040101010101" pitchFamily="2" charset="-122"/>
                <a:ea typeface="华文新魏" panose="02010800040101010101" pitchFamily="2" charset="-122"/>
              </a:rPr>
              <a:t>行为知之</a:t>
            </a:r>
            <a:r>
              <a:rPr lang="zh-CN" altLang="en-US" sz="3200" dirty="0" smtClean="0">
                <a:latin typeface="华文新魏" panose="02010800040101010101" pitchFamily="2" charset="-122"/>
                <a:ea typeface="华文新魏" panose="02010800040101010101" pitchFamily="2" charset="-122"/>
              </a:rPr>
              <a:t>成</a:t>
            </a:r>
            <a:r>
              <a:rPr lang="en-US" altLang="zh-CN" sz="3200" dirty="0">
                <a:latin typeface="华文新魏" panose="02010800040101010101" pitchFamily="2" charset="-122"/>
                <a:ea typeface="华文新魏" panose="02010800040101010101" pitchFamily="2" charset="-122"/>
              </a:rPr>
              <a:t>——</a:t>
            </a:r>
            <a:r>
              <a:rPr lang="zh-CN" altLang="en-US" sz="3200" dirty="0" smtClean="0">
                <a:latin typeface="华文新魏" panose="02010800040101010101" pitchFamily="2" charset="-122"/>
                <a:ea typeface="华文新魏" panose="02010800040101010101" pitchFamily="2" charset="-122"/>
              </a:rPr>
              <a:t>王</a:t>
            </a:r>
            <a:r>
              <a:rPr lang="zh-CN" altLang="en-US" sz="3200" dirty="0">
                <a:latin typeface="华文新魏" panose="02010800040101010101" pitchFamily="2" charset="-122"/>
                <a:ea typeface="华文新魏" panose="02010800040101010101" pitchFamily="2" charset="-122"/>
              </a:rPr>
              <a:t>阳明</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7" grpId="0"/>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31660A-3D80-4435-AD21-F1086FEFC10F}"/>
              </a:ext>
            </a:extLst>
          </p:cNvPr>
          <p:cNvSpPr>
            <a:spLocks noGrp="1"/>
          </p:cNvSpPr>
          <p:nvPr>
            <p:ph type="title"/>
          </p:nvPr>
        </p:nvSpPr>
        <p:spPr>
          <a:xfrm>
            <a:off x="989349" y="0"/>
            <a:ext cx="10364451" cy="1596177"/>
          </a:xfrm>
        </p:spPr>
        <p:txBody>
          <a:bodyPr/>
          <a:lstStyle/>
          <a:p>
            <a:r>
              <a:rPr lang="zh-CN" altLang="en-US" dirty="0"/>
              <a:t>从实践到认识的过程</a:t>
            </a:r>
          </a:p>
        </p:txBody>
      </p:sp>
      <p:sp>
        <p:nvSpPr>
          <p:cNvPr id="3" name="内容占位符 2">
            <a:extLst>
              <a:ext uri="{FF2B5EF4-FFF2-40B4-BE49-F238E27FC236}">
                <a16:creationId xmlns:a16="http://schemas.microsoft.com/office/drawing/2014/main" xmlns="" id="{3DA4017A-EDE0-4A7D-A60E-A775F87DFDA6}"/>
              </a:ext>
            </a:extLst>
          </p:cNvPr>
          <p:cNvSpPr>
            <a:spLocks noGrp="1"/>
          </p:cNvSpPr>
          <p:nvPr>
            <p:ph sz="quarter" idx="13"/>
          </p:nvPr>
        </p:nvSpPr>
        <p:spPr>
          <a:xfrm>
            <a:off x="913774" y="1389612"/>
            <a:ext cx="10515600" cy="1262786"/>
          </a:xfrm>
        </p:spPr>
        <p:txBody>
          <a:bodyPr>
            <a:normAutofit fontScale="92500" lnSpcReduction="10000"/>
          </a:bodyPr>
          <a:lstStyle/>
          <a:p>
            <a:pPr>
              <a:lnSpc>
                <a:spcPct val="150000"/>
              </a:lnSpc>
            </a:pPr>
            <a:r>
              <a:rPr lang="zh-CN" altLang="en-US" sz="2800" dirty="0">
                <a:latin typeface="微软雅黑" panose="020B0503020204020204" pitchFamily="34" charset="-122"/>
                <a:ea typeface="微软雅黑" panose="020B0503020204020204" pitchFamily="34" charset="-122"/>
              </a:rPr>
              <a:t>第二、理性认识依赖于感性认识。感性认识是认识过程的起点，是达到理性认识的必经阶段，没有感性认识，就没有理性认识。</a:t>
            </a:r>
          </a:p>
        </p:txBody>
      </p:sp>
      <p:pic>
        <p:nvPicPr>
          <p:cNvPr id="4" name="图片 3">
            <a:extLst>
              <a:ext uri="{FF2B5EF4-FFF2-40B4-BE49-F238E27FC236}">
                <a16:creationId xmlns:a16="http://schemas.microsoft.com/office/drawing/2014/main" xmlns="" id="{67E8FF5F-6504-4EE7-8AA2-6711EB38F8D6}"/>
              </a:ext>
            </a:extLst>
          </p:cNvPr>
          <p:cNvPicPr>
            <a:picLocks noChangeAspect="1"/>
          </p:cNvPicPr>
          <p:nvPr/>
        </p:nvPicPr>
        <p:blipFill>
          <a:blip r:embed="rId2"/>
          <a:stretch>
            <a:fillRect/>
          </a:stretch>
        </p:blipFill>
        <p:spPr>
          <a:xfrm>
            <a:off x="671945" y="2710906"/>
            <a:ext cx="4889416" cy="3926164"/>
          </a:xfrm>
          <a:prstGeom prst="rect">
            <a:avLst/>
          </a:prstGeom>
        </p:spPr>
      </p:pic>
      <p:pic>
        <p:nvPicPr>
          <p:cNvPr id="5" name="图片 4">
            <a:extLst>
              <a:ext uri="{FF2B5EF4-FFF2-40B4-BE49-F238E27FC236}">
                <a16:creationId xmlns:a16="http://schemas.microsoft.com/office/drawing/2014/main" xmlns="" id="{D691C51A-D544-4113-820F-6E83A0CBB7D0}"/>
              </a:ext>
            </a:extLst>
          </p:cNvPr>
          <p:cNvPicPr>
            <a:picLocks noChangeAspect="1"/>
          </p:cNvPicPr>
          <p:nvPr/>
        </p:nvPicPr>
        <p:blipFill>
          <a:blip r:embed="rId3"/>
          <a:stretch>
            <a:fillRect/>
          </a:stretch>
        </p:blipFill>
        <p:spPr>
          <a:xfrm>
            <a:off x="7190509" y="2652398"/>
            <a:ext cx="4462876" cy="3984672"/>
          </a:xfrm>
          <a:prstGeom prst="rect">
            <a:avLst/>
          </a:prstGeom>
        </p:spPr>
      </p:pic>
    </p:spTree>
    <p:extLst>
      <p:ext uri="{BB962C8B-B14F-4D97-AF65-F5344CB8AC3E}">
        <p14:creationId xmlns:p14="http://schemas.microsoft.com/office/powerpoint/2010/main" val="229151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A6DC21D-A65C-4E7A-A6FD-2E90C203FB4F}"/>
              </a:ext>
            </a:extLst>
          </p:cNvPr>
          <p:cNvSpPr>
            <a:spLocks noGrp="1"/>
          </p:cNvSpPr>
          <p:nvPr>
            <p:ph type="title"/>
          </p:nvPr>
        </p:nvSpPr>
        <p:spPr>
          <a:xfrm>
            <a:off x="740641" y="1"/>
            <a:ext cx="10613159" cy="983672"/>
          </a:xfrm>
        </p:spPr>
        <p:txBody>
          <a:bodyPr/>
          <a:lstStyle/>
          <a:p>
            <a:r>
              <a:rPr lang="zh-CN" altLang="en-US" dirty="0"/>
              <a:t>从实践到认识的过程</a:t>
            </a:r>
          </a:p>
        </p:txBody>
      </p:sp>
      <p:sp>
        <p:nvSpPr>
          <p:cNvPr id="5" name="内容占位符 4">
            <a:extLst>
              <a:ext uri="{FF2B5EF4-FFF2-40B4-BE49-F238E27FC236}">
                <a16:creationId xmlns:a16="http://schemas.microsoft.com/office/drawing/2014/main" xmlns="" id="{506315CA-DB99-4606-B7DB-1F49AE73A5A4}"/>
              </a:ext>
            </a:extLst>
          </p:cNvPr>
          <p:cNvSpPr>
            <a:spLocks noGrp="1"/>
          </p:cNvSpPr>
          <p:nvPr>
            <p:ph sz="quarter" idx="13"/>
          </p:nvPr>
        </p:nvSpPr>
        <p:spPr>
          <a:xfrm>
            <a:off x="740641" y="831273"/>
            <a:ext cx="10613159" cy="2328730"/>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第三，感性认识和理性认识相互渗透、相互包含。这表现为二者没有绝对分明的界限，一方面，感性中有理性，人的感觉是渗透着理性的感觉</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另一方面，理性中有感性，理性不仅以感性材料为基础，而且也以文字符号等感性形式的语言作为表达手段。</a:t>
            </a:r>
          </a:p>
        </p:txBody>
      </p:sp>
      <p:pic>
        <p:nvPicPr>
          <p:cNvPr id="6" name="图片 5">
            <a:extLst>
              <a:ext uri="{FF2B5EF4-FFF2-40B4-BE49-F238E27FC236}">
                <a16:creationId xmlns:a16="http://schemas.microsoft.com/office/drawing/2014/main" xmlns="" id="{D189A4D6-7154-4540-99DE-60CC544F640D}"/>
              </a:ext>
            </a:extLst>
          </p:cNvPr>
          <p:cNvPicPr>
            <a:picLocks noChangeAspect="1"/>
          </p:cNvPicPr>
          <p:nvPr/>
        </p:nvPicPr>
        <p:blipFill>
          <a:blip r:embed="rId2"/>
          <a:stretch>
            <a:fillRect/>
          </a:stretch>
        </p:blipFill>
        <p:spPr>
          <a:xfrm>
            <a:off x="5124450" y="3241050"/>
            <a:ext cx="6229350" cy="2393713"/>
          </a:xfrm>
          <a:prstGeom prst="rect">
            <a:avLst/>
          </a:prstGeom>
        </p:spPr>
      </p:pic>
      <p:pic>
        <p:nvPicPr>
          <p:cNvPr id="7" name="图片 6">
            <a:extLst>
              <a:ext uri="{FF2B5EF4-FFF2-40B4-BE49-F238E27FC236}">
                <a16:creationId xmlns:a16="http://schemas.microsoft.com/office/drawing/2014/main" xmlns="" id="{69B77C0C-D4BE-4E28-AC6F-558939597941}"/>
              </a:ext>
            </a:extLst>
          </p:cNvPr>
          <p:cNvPicPr>
            <a:picLocks noChangeAspect="1"/>
          </p:cNvPicPr>
          <p:nvPr/>
        </p:nvPicPr>
        <p:blipFill>
          <a:blip r:embed="rId3"/>
          <a:stretch>
            <a:fillRect/>
          </a:stretch>
        </p:blipFill>
        <p:spPr>
          <a:xfrm>
            <a:off x="740641" y="3241050"/>
            <a:ext cx="3720523" cy="3616950"/>
          </a:xfrm>
          <a:prstGeom prst="rect">
            <a:avLst/>
          </a:prstGeom>
        </p:spPr>
      </p:pic>
      <p:sp>
        <p:nvSpPr>
          <p:cNvPr id="3" name="文本框 2"/>
          <p:cNvSpPr txBox="1"/>
          <p:nvPr/>
        </p:nvSpPr>
        <p:spPr>
          <a:xfrm>
            <a:off x="6691745" y="6012873"/>
            <a:ext cx="218901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舍罕王赏麦</a:t>
            </a:r>
          </a:p>
        </p:txBody>
      </p:sp>
    </p:spTree>
    <p:extLst>
      <p:ext uri="{BB962C8B-B14F-4D97-AF65-F5344CB8AC3E}">
        <p14:creationId xmlns:p14="http://schemas.microsoft.com/office/powerpoint/2010/main" val="176857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9512CAE-4460-4306-821B-F02EF0BAE1D2}"/>
              </a:ext>
            </a:extLst>
          </p:cNvPr>
          <p:cNvSpPr>
            <a:spLocks noGrp="1"/>
          </p:cNvSpPr>
          <p:nvPr>
            <p:ph type="title"/>
          </p:nvPr>
        </p:nvSpPr>
        <p:spPr>
          <a:xfrm>
            <a:off x="-1613124" y="88668"/>
            <a:ext cx="10619509" cy="1088967"/>
          </a:xfrm>
        </p:spPr>
        <p:txBody>
          <a:bodyPr/>
          <a:lstStyle/>
          <a:p>
            <a:r>
              <a:rPr lang="zh-CN" altLang="en-US" dirty="0"/>
              <a:t>从实践到认识的过程</a:t>
            </a:r>
          </a:p>
        </p:txBody>
      </p:sp>
      <p:sp>
        <p:nvSpPr>
          <p:cNvPr id="3" name="内容占位符 2">
            <a:extLst>
              <a:ext uri="{FF2B5EF4-FFF2-40B4-BE49-F238E27FC236}">
                <a16:creationId xmlns:a16="http://schemas.microsoft.com/office/drawing/2014/main" xmlns="" id="{8101D8BF-714E-4F88-9749-2E8C563FBD14}"/>
              </a:ext>
            </a:extLst>
          </p:cNvPr>
          <p:cNvSpPr>
            <a:spLocks noGrp="1"/>
          </p:cNvSpPr>
          <p:nvPr>
            <p:ph sz="quarter" idx="13"/>
          </p:nvPr>
        </p:nvSpPr>
        <p:spPr>
          <a:xfrm>
            <a:off x="734292" y="1177635"/>
            <a:ext cx="5638800" cy="5680365"/>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感性认识和理性认识的辩证统一关系是在实践的基础上形成的，也需要在实践中发展。</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要正确处理两者关系：如果割裂二者的辩证统一关系，要么走向</a:t>
            </a:r>
            <a:r>
              <a:rPr lang="zh-CN" altLang="en-US" dirty="0">
                <a:solidFill>
                  <a:srgbClr val="FF0000"/>
                </a:solidFill>
                <a:latin typeface="微软雅黑" panose="020B0503020204020204" pitchFamily="34" charset="-122"/>
                <a:ea typeface="微软雅黑" panose="020B0503020204020204" pitchFamily="34" charset="-122"/>
              </a:rPr>
              <a:t>唯理论</a:t>
            </a:r>
            <a:r>
              <a:rPr lang="zh-CN" altLang="en-US" dirty="0">
                <a:latin typeface="微软雅黑" panose="020B0503020204020204" pitchFamily="34" charset="-122"/>
                <a:ea typeface="微软雅黑" panose="020B0503020204020204" pitchFamily="34" charset="-122"/>
              </a:rPr>
              <a:t>，即否认感性认识而片面夸大理性认识的作用，在实际工作中犯教条主义的错误；要么走向</a:t>
            </a:r>
            <a:r>
              <a:rPr lang="zh-CN" altLang="en-US" dirty="0">
                <a:solidFill>
                  <a:srgbClr val="FF0000"/>
                </a:solidFill>
                <a:latin typeface="微软雅黑" panose="020B0503020204020204" pitchFamily="34" charset="-122"/>
                <a:ea typeface="微软雅黑" panose="020B0503020204020204" pitchFamily="34" charset="-122"/>
              </a:rPr>
              <a:t>经验论</a:t>
            </a:r>
            <a:r>
              <a:rPr lang="zh-CN" altLang="en-US" dirty="0">
                <a:latin typeface="微软雅黑" panose="020B0503020204020204" pitchFamily="34" charset="-122"/>
                <a:ea typeface="微软雅黑" panose="020B0503020204020204" pitchFamily="34" charset="-122"/>
              </a:rPr>
              <a:t>，即否认理性认识而片面夸大感性认识的作用，导致实践中的经验主义。</a:t>
            </a:r>
          </a:p>
        </p:txBody>
      </p:sp>
      <p:pic>
        <p:nvPicPr>
          <p:cNvPr id="4" name="图片 3">
            <a:extLst>
              <a:ext uri="{FF2B5EF4-FFF2-40B4-BE49-F238E27FC236}">
                <a16:creationId xmlns:a16="http://schemas.microsoft.com/office/drawing/2014/main" xmlns="" id="{457F8329-46E2-4BED-9126-2C3C0B095EC2}"/>
              </a:ext>
            </a:extLst>
          </p:cNvPr>
          <p:cNvPicPr>
            <a:picLocks noChangeAspect="1"/>
          </p:cNvPicPr>
          <p:nvPr/>
        </p:nvPicPr>
        <p:blipFill>
          <a:blip r:embed="rId2"/>
          <a:stretch>
            <a:fillRect/>
          </a:stretch>
        </p:blipFill>
        <p:spPr>
          <a:xfrm>
            <a:off x="7131625" y="766155"/>
            <a:ext cx="4561611" cy="4429299"/>
          </a:xfrm>
          <a:prstGeom prst="rect">
            <a:avLst/>
          </a:prstGeom>
        </p:spPr>
      </p:pic>
      <p:sp>
        <p:nvSpPr>
          <p:cNvPr id="12" name="文本框 11"/>
          <p:cNvSpPr txBox="1"/>
          <p:nvPr/>
        </p:nvSpPr>
        <p:spPr>
          <a:xfrm>
            <a:off x="9116290" y="5739936"/>
            <a:ext cx="223750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按图索骥</a:t>
            </a:r>
          </a:p>
        </p:txBody>
      </p:sp>
    </p:spTree>
    <p:extLst>
      <p:ext uri="{BB962C8B-B14F-4D97-AF65-F5344CB8AC3E}">
        <p14:creationId xmlns:p14="http://schemas.microsoft.com/office/powerpoint/2010/main" val="23439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plus(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plus(in)">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DB4965-50B8-4E45-A33C-C7FB8B0A7D25}"/>
              </a:ext>
            </a:extLst>
          </p:cNvPr>
          <p:cNvSpPr>
            <a:spLocks noGrp="1"/>
          </p:cNvSpPr>
          <p:nvPr>
            <p:ph type="title"/>
          </p:nvPr>
        </p:nvSpPr>
        <p:spPr>
          <a:xfrm>
            <a:off x="913774" y="0"/>
            <a:ext cx="10364451" cy="1596177"/>
          </a:xfrm>
        </p:spPr>
        <p:txBody>
          <a:bodyPr/>
          <a:lstStyle/>
          <a:p>
            <a:r>
              <a:rPr lang="zh-CN" altLang="en-US" dirty="0"/>
              <a:t>从实践到认识的过程</a:t>
            </a:r>
          </a:p>
        </p:txBody>
      </p:sp>
      <p:sp>
        <p:nvSpPr>
          <p:cNvPr id="3" name="内容占位符 2">
            <a:extLst>
              <a:ext uri="{FF2B5EF4-FFF2-40B4-BE49-F238E27FC236}">
                <a16:creationId xmlns:a16="http://schemas.microsoft.com/office/drawing/2014/main" xmlns="" id="{F11CBCE6-CCC6-4D43-A7E9-6985A1F53A20}"/>
              </a:ext>
            </a:extLst>
          </p:cNvPr>
          <p:cNvSpPr>
            <a:spLocks noGrp="1"/>
          </p:cNvSpPr>
          <p:nvPr>
            <p:ph sz="quarter" idx="13"/>
          </p:nvPr>
        </p:nvSpPr>
        <p:spPr>
          <a:xfrm>
            <a:off x="838200" y="1339744"/>
            <a:ext cx="10622280" cy="2346961"/>
          </a:xfrm>
        </p:spPr>
        <p:txBody>
          <a:bodyPr/>
          <a:lstStyle/>
          <a:p>
            <a:r>
              <a:rPr lang="zh-CN" altLang="en-US" dirty="0">
                <a:latin typeface="微软雅黑" panose="020B0503020204020204" pitchFamily="34" charset="-122"/>
                <a:ea typeface="微软雅黑" panose="020B0503020204020204" pitchFamily="34" charset="-122"/>
              </a:rPr>
              <a:t>从感性认识上升到理性认识，必须具备两个基本条件：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第一，投身实践，深入调查，获取十分丰富和合乎实际的感性材料。</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第二，必须经过思考的作用，运用理论思维和科学抽象，将丰富的感性材料加以去粗取精、去伪存真、由此及彼、由表及里的改造制作，形成概念和理论的系统。</a:t>
            </a:r>
          </a:p>
        </p:txBody>
      </p:sp>
      <p:pic>
        <p:nvPicPr>
          <p:cNvPr id="4" name="图片 3">
            <a:extLst>
              <a:ext uri="{FF2B5EF4-FFF2-40B4-BE49-F238E27FC236}">
                <a16:creationId xmlns:a16="http://schemas.microsoft.com/office/drawing/2014/main" xmlns="" id="{D32F0336-AC3F-4233-B9AE-58043B0C418D}"/>
              </a:ext>
            </a:extLst>
          </p:cNvPr>
          <p:cNvPicPr>
            <a:picLocks noChangeAspect="1"/>
          </p:cNvPicPr>
          <p:nvPr/>
        </p:nvPicPr>
        <p:blipFill>
          <a:blip r:embed="rId2"/>
          <a:stretch>
            <a:fillRect/>
          </a:stretch>
        </p:blipFill>
        <p:spPr>
          <a:xfrm>
            <a:off x="838200" y="3428999"/>
            <a:ext cx="4284735" cy="3298927"/>
          </a:xfrm>
          <a:prstGeom prst="rect">
            <a:avLst/>
          </a:prstGeom>
        </p:spPr>
      </p:pic>
      <p:pic>
        <p:nvPicPr>
          <p:cNvPr id="5" name="图片 4">
            <a:extLst>
              <a:ext uri="{FF2B5EF4-FFF2-40B4-BE49-F238E27FC236}">
                <a16:creationId xmlns:a16="http://schemas.microsoft.com/office/drawing/2014/main" xmlns="" id="{BDB14388-93EA-4EDF-886D-BFB3CF89AA4A}"/>
              </a:ext>
            </a:extLst>
          </p:cNvPr>
          <p:cNvPicPr>
            <a:picLocks noChangeAspect="1"/>
          </p:cNvPicPr>
          <p:nvPr/>
        </p:nvPicPr>
        <p:blipFill>
          <a:blip r:embed="rId3"/>
          <a:stretch>
            <a:fillRect/>
          </a:stretch>
        </p:blipFill>
        <p:spPr>
          <a:xfrm>
            <a:off x="6911086" y="3428999"/>
            <a:ext cx="4284736" cy="3298927"/>
          </a:xfrm>
          <a:prstGeom prst="rect">
            <a:avLst/>
          </a:prstGeom>
        </p:spPr>
      </p:pic>
      <p:sp>
        <p:nvSpPr>
          <p:cNvPr id="6" name="箭头: 右 5">
            <a:extLst>
              <a:ext uri="{FF2B5EF4-FFF2-40B4-BE49-F238E27FC236}">
                <a16:creationId xmlns:a16="http://schemas.microsoft.com/office/drawing/2014/main" xmlns="" id="{30C45F43-4D6E-4C49-8D57-028870387358}"/>
              </a:ext>
            </a:extLst>
          </p:cNvPr>
          <p:cNvSpPr/>
          <p:nvPr/>
        </p:nvSpPr>
        <p:spPr>
          <a:xfrm>
            <a:off x="5500468" y="4603116"/>
            <a:ext cx="1026941" cy="475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300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000"/>
                                        <p:tgtEl>
                                          <p:spTgt spid="6"/>
                                        </p:tgtEl>
                                      </p:cBhvr>
                                    </p:animEffect>
                                    <p:anim calcmode="lin" valueType="num">
                                      <p:cBhvr>
                                        <p:cTn id="30" dur="2000" fill="hold"/>
                                        <p:tgtEl>
                                          <p:spTgt spid="6"/>
                                        </p:tgtEl>
                                        <p:attrNameLst>
                                          <p:attrName>ppt_w</p:attrName>
                                        </p:attrNameLst>
                                      </p:cBhvr>
                                      <p:tavLst>
                                        <p:tav tm="0" fmla="#ppt_w*sin(2.5*pi*$)">
                                          <p:val>
                                            <p:fltVal val="0"/>
                                          </p:val>
                                        </p:tav>
                                        <p:tav tm="100000">
                                          <p:val>
                                            <p:fltVal val="1"/>
                                          </p:val>
                                        </p:tav>
                                      </p:tavLst>
                                    </p:anim>
                                    <p:anim calcmode="lin" valueType="num">
                                      <p:cBhvr>
                                        <p:cTn id="3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9DA4D97-EBFD-41EF-A8C6-03BC61D0AC38}"/>
              </a:ext>
            </a:extLst>
          </p:cNvPr>
          <p:cNvSpPr>
            <a:spLocks noGrp="1"/>
          </p:cNvSpPr>
          <p:nvPr>
            <p:ph type="title"/>
          </p:nvPr>
        </p:nvSpPr>
        <p:spPr>
          <a:xfrm>
            <a:off x="913774" y="0"/>
            <a:ext cx="10364451" cy="1596177"/>
          </a:xfrm>
        </p:spPr>
        <p:txBody>
          <a:bodyPr/>
          <a:lstStyle/>
          <a:p>
            <a:r>
              <a:rPr lang="zh-CN" altLang="en-US" dirty="0"/>
              <a:t>从实践到认识的过程</a:t>
            </a:r>
          </a:p>
        </p:txBody>
      </p:sp>
      <p:sp>
        <p:nvSpPr>
          <p:cNvPr id="3" name="内容占位符 2">
            <a:extLst>
              <a:ext uri="{FF2B5EF4-FFF2-40B4-BE49-F238E27FC236}">
                <a16:creationId xmlns:a16="http://schemas.microsoft.com/office/drawing/2014/main" xmlns="" id="{385A7C4B-E655-4F13-8BDB-76887B375F25}"/>
              </a:ext>
            </a:extLst>
          </p:cNvPr>
          <p:cNvSpPr>
            <a:spLocks noGrp="1"/>
          </p:cNvSpPr>
          <p:nvPr>
            <p:ph sz="quarter" idx="13"/>
          </p:nvPr>
        </p:nvSpPr>
        <p:spPr>
          <a:xfrm>
            <a:off x="717452" y="1416605"/>
            <a:ext cx="10636348" cy="2065021"/>
          </a:xfrm>
        </p:spPr>
        <p:txBody>
          <a:bodyPr>
            <a:noAutofit/>
          </a:bodyPr>
          <a:lstStyle/>
          <a:p>
            <a:pPr>
              <a:lnSpc>
                <a:spcPct val="150000"/>
              </a:lnSpc>
            </a:pPr>
            <a:r>
              <a:rPr lang="zh-CN" altLang="en-US" dirty="0">
                <a:latin typeface="微软雅黑" panose="020B0503020204020204" pitchFamily="34" charset="-122"/>
                <a:ea typeface="微软雅黑" panose="020B0503020204020204" pitchFamily="34" charset="-122"/>
              </a:rPr>
              <a:t>认识活动是一个复杂的运动过程，表现为无论在感性认识中还是在理性认识中，都有非理性因素的作用。非理性因素主要是指认识主体的情感和意志。人作为认识主体是知、情、意的统一整体，不仅有认知能力，还有情感和意志。</a:t>
            </a:r>
          </a:p>
        </p:txBody>
      </p:sp>
      <p:pic>
        <p:nvPicPr>
          <p:cNvPr id="4" name="图片 3">
            <a:extLst>
              <a:ext uri="{FF2B5EF4-FFF2-40B4-BE49-F238E27FC236}">
                <a16:creationId xmlns:a16="http://schemas.microsoft.com/office/drawing/2014/main" xmlns="" id="{E07C4C22-FE12-4D9E-8369-AA2E75C66CBF}"/>
              </a:ext>
            </a:extLst>
          </p:cNvPr>
          <p:cNvPicPr>
            <a:picLocks noChangeAspect="1"/>
          </p:cNvPicPr>
          <p:nvPr/>
        </p:nvPicPr>
        <p:blipFill>
          <a:blip r:embed="rId2"/>
          <a:stretch>
            <a:fillRect/>
          </a:stretch>
        </p:blipFill>
        <p:spPr>
          <a:xfrm>
            <a:off x="838200" y="2998966"/>
            <a:ext cx="10515600" cy="3859034"/>
          </a:xfrm>
          <a:prstGeom prst="rect">
            <a:avLst/>
          </a:prstGeom>
        </p:spPr>
      </p:pic>
    </p:spTree>
    <p:extLst>
      <p:ext uri="{BB962C8B-B14F-4D97-AF65-F5344CB8AC3E}">
        <p14:creationId xmlns:p14="http://schemas.microsoft.com/office/powerpoint/2010/main" val="16098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plus(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3</a:t>
            </a:r>
          </a:p>
        </p:txBody>
      </p:sp>
      <p:sp>
        <p:nvSpPr>
          <p:cNvPr id="3" name="标题 2"/>
          <p:cNvSpPr>
            <a:spLocks noGrp="1"/>
          </p:cNvSpPr>
          <p:nvPr>
            <p:ph type="title"/>
            <p:custDataLst>
              <p:tags r:id="rId3"/>
            </p:custDataLst>
          </p:nvPr>
        </p:nvSpPr>
        <p:spPr>
          <a:xfrm>
            <a:off x="3082593" y="2763983"/>
            <a:ext cx="8140168" cy="1330036"/>
          </a:xfrm>
        </p:spPr>
        <p:txBody>
          <a:bodyPr>
            <a:normAutofit/>
          </a:bodyPr>
          <a:lstStyle/>
          <a:p>
            <a:r>
              <a:rPr lang="zh-CN" altLang="en-US" sz="4800" dirty="0"/>
              <a:t>从 认 识 到 实 践</a:t>
            </a:r>
          </a:p>
        </p:txBody>
      </p:sp>
      <p:sp>
        <p:nvSpPr>
          <p:cNvPr id="4" name="文本占位符 3"/>
          <p:cNvSpPr>
            <a:spLocks noGrp="1"/>
          </p:cNvSpPr>
          <p:nvPr>
            <p:ph type="body" idx="1"/>
            <p:custDataLst>
              <p:tags r:id="rId4"/>
            </p:custDataLst>
          </p:nvPr>
        </p:nvSpPr>
        <p:spPr>
          <a:xfrm>
            <a:off x="3226526" y="4362994"/>
            <a:ext cx="8140169" cy="1207812"/>
          </a:xfrm>
        </p:spPr>
        <p:txBody>
          <a:bodyPr>
            <a:noAutofit/>
          </a:bodyPr>
          <a:lstStyle/>
          <a:p>
            <a:pPr algn="l"/>
            <a:r>
              <a:rPr lang="zh-CN" altLang="en-US" sz="2800" dirty="0">
                <a:solidFill>
                  <a:schemeClr val="bg2">
                    <a:lumMod val="50000"/>
                  </a:schemeClr>
                </a:solidFill>
                <a:latin typeface="微软雅黑" panose="020B0503020204020204" pitchFamily="34" charset="-122"/>
                <a:ea typeface="微软雅黑" panose="020B0503020204020204" pitchFamily="34" charset="-122"/>
              </a:rPr>
              <a:t>从认识到实践，是“认识过程的第二个阶段，即由精神到物质的阶段，由思想到存在的阶段”。这是认识过程的第二次能动的飞跃。</a:t>
            </a:r>
          </a:p>
        </p:txBody>
      </p:sp>
    </p:spTree>
    <p:custDataLst>
      <p:tags r:id="rId1"/>
    </p:custDataLst>
    <p:extLst>
      <p:ext uri="{BB962C8B-B14F-4D97-AF65-F5344CB8AC3E}">
        <p14:creationId xmlns:p14="http://schemas.microsoft.com/office/powerpoint/2010/main" val="115890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E83BDD5-4AC7-43D1-9547-60AB5EE33A22}"/>
              </a:ext>
            </a:extLst>
          </p:cNvPr>
          <p:cNvSpPr>
            <a:spLocks noGrp="1"/>
          </p:cNvSpPr>
          <p:nvPr>
            <p:ph type="title"/>
          </p:nvPr>
        </p:nvSpPr>
        <p:spPr>
          <a:xfrm>
            <a:off x="838200" y="141143"/>
            <a:ext cx="10515600" cy="899867"/>
          </a:xfrm>
        </p:spPr>
        <p:txBody>
          <a:bodyPr/>
          <a:lstStyle/>
          <a:p>
            <a:r>
              <a:rPr lang="zh-CN" altLang="en-US" dirty="0"/>
              <a:t>从认识到实践的过程</a:t>
            </a:r>
          </a:p>
        </p:txBody>
      </p:sp>
      <p:sp>
        <p:nvSpPr>
          <p:cNvPr id="3" name="内容占位符 2">
            <a:extLst>
              <a:ext uri="{FF2B5EF4-FFF2-40B4-BE49-F238E27FC236}">
                <a16:creationId xmlns:a16="http://schemas.microsoft.com/office/drawing/2014/main" xmlns="" id="{AC1BAFCD-A4B9-41BB-B6FA-0C15DAF82DEB}"/>
              </a:ext>
            </a:extLst>
          </p:cNvPr>
          <p:cNvSpPr>
            <a:spLocks noGrp="1"/>
          </p:cNvSpPr>
          <p:nvPr>
            <p:ph sz="quarter" idx="13"/>
          </p:nvPr>
        </p:nvSpPr>
        <p:spPr>
          <a:xfrm>
            <a:off x="838200" y="717452"/>
            <a:ext cx="10515600" cy="2711548"/>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从认识到实践的飞跃，是更为重要的飞跃，意义更加重大，其必要性和重要性在于以下两方面：</a:t>
            </a:r>
          </a:p>
          <a:p>
            <a:pPr>
              <a:lnSpc>
                <a:spcPct val="150000"/>
              </a:lnSpc>
            </a:pPr>
            <a:r>
              <a:rPr lang="zh-CN" altLang="en-US" dirty="0">
                <a:latin typeface="微软雅黑" panose="020B0503020204020204" pitchFamily="34" charset="-122"/>
                <a:ea typeface="微软雅黑" panose="020B0503020204020204" pitchFamily="34" charset="-122"/>
              </a:rPr>
              <a:t>第一，认识世界的目的是为了改造世界。</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第二，认识的真理性只有在实践中才能得到检验和发展。</a:t>
            </a:r>
          </a:p>
        </p:txBody>
      </p:sp>
      <p:pic>
        <p:nvPicPr>
          <p:cNvPr id="4" name="Picture 7" descr="亚里士多德（彩色头像）">
            <a:extLst>
              <a:ext uri="{FF2B5EF4-FFF2-40B4-BE49-F238E27FC236}">
                <a16:creationId xmlns:a16="http://schemas.microsoft.com/office/drawing/2014/main" xmlns="" id="{B398C844-48F6-4590-80C3-71D9C2858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727"/>
          <a:stretch>
            <a:fillRect/>
          </a:stretch>
        </p:blipFill>
        <p:spPr bwMode="auto">
          <a:xfrm>
            <a:off x="1092200" y="3200400"/>
            <a:ext cx="1524000" cy="1927225"/>
          </a:xfrm>
          <a:prstGeom prst="rect">
            <a:avLst/>
          </a:prstGeom>
          <a:noFill/>
          <a:ln w="9525">
            <a:solidFill>
              <a:srgbClr val="FFFF66"/>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xmlns="" id="{2316594D-CFF4-43E7-B042-6687F445ED7E}"/>
              </a:ext>
            </a:extLst>
          </p:cNvPr>
          <p:cNvPicPr>
            <a:picLocks noChangeAspect="1"/>
          </p:cNvPicPr>
          <p:nvPr/>
        </p:nvPicPr>
        <p:blipFill>
          <a:blip r:embed="rId3"/>
          <a:stretch>
            <a:fillRect/>
          </a:stretch>
        </p:blipFill>
        <p:spPr>
          <a:xfrm>
            <a:off x="3416300" y="4814741"/>
            <a:ext cx="1518036" cy="1902117"/>
          </a:xfrm>
          <a:prstGeom prst="rect">
            <a:avLst/>
          </a:prstGeom>
        </p:spPr>
      </p:pic>
      <p:pic>
        <p:nvPicPr>
          <p:cNvPr id="6" name="图片 5">
            <a:extLst>
              <a:ext uri="{FF2B5EF4-FFF2-40B4-BE49-F238E27FC236}">
                <a16:creationId xmlns:a16="http://schemas.microsoft.com/office/drawing/2014/main" xmlns="" id="{79B6CAC0-C80E-4EFA-8931-6B5E236F26DC}"/>
              </a:ext>
            </a:extLst>
          </p:cNvPr>
          <p:cNvPicPr>
            <a:picLocks noChangeAspect="1"/>
          </p:cNvPicPr>
          <p:nvPr/>
        </p:nvPicPr>
        <p:blipFill>
          <a:blip r:embed="rId4"/>
          <a:stretch>
            <a:fillRect/>
          </a:stretch>
        </p:blipFill>
        <p:spPr>
          <a:xfrm>
            <a:off x="2616200" y="3283062"/>
            <a:ext cx="2840982" cy="1371719"/>
          </a:xfrm>
          <a:prstGeom prst="rect">
            <a:avLst/>
          </a:prstGeom>
        </p:spPr>
      </p:pic>
      <p:sp>
        <p:nvSpPr>
          <p:cNvPr id="7" name="AutoShape 9">
            <a:extLst>
              <a:ext uri="{FF2B5EF4-FFF2-40B4-BE49-F238E27FC236}">
                <a16:creationId xmlns:a16="http://schemas.microsoft.com/office/drawing/2014/main" xmlns="" id="{30722063-BA56-45C9-9349-7E7AEEB8A1BA}"/>
              </a:ext>
            </a:extLst>
          </p:cNvPr>
          <p:cNvSpPr>
            <a:spLocks noChangeArrowheads="1"/>
          </p:cNvSpPr>
          <p:nvPr/>
        </p:nvSpPr>
        <p:spPr bwMode="auto">
          <a:xfrm>
            <a:off x="5232400" y="5203302"/>
            <a:ext cx="2025266" cy="1121298"/>
          </a:xfrm>
          <a:prstGeom prst="wedgeRectCallout">
            <a:avLst>
              <a:gd name="adj1" fmla="val -69792"/>
              <a:gd name="adj2" fmla="val -35417"/>
            </a:avLst>
          </a:prstGeom>
          <a:solidFill>
            <a:srgbClr val="7979A5"/>
          </a:solidFill>
          <a:ln w="9525">
            <a:solidFill>
              <a:srgbClr val="FFFFFF"/>
            </a:solidFill>
            <a:miter lim="800000"/>
            <a:headEnd/>
            <a:tailEnd/>
          </a:ln>
        </p:spPr>
        <p:txBody>
          <a:bodyPr/>
          <a:lstStyle>
            <a:lvl1pPr>
              <a:spcBef>
                <a:spcPct val="20000"/>
              </a:spcBef>
              <a:buClr>
                <a:schemeClr val="folHlink"/>
              </a:buClr>
              <a:buSzPct val="90000"/>
              <a:buFont typeface="Wingdings" panose="05000000000000000000" pitchFamily="2" charset="2"/>
              <a:buChar char="w"/>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400" b="0" i="0" u="none" strike="noStrike" kern="0" cap="none" spc="0" normalizeH="0" baseline="0" noProof="0" dirty="0">
                <a:ln>
                  <a:noFill/>
                </a:ln>
                <a:solidFill>
                  <a:srgbClr val="FFFFFF"/>
                </a:solidFill>
                <a:effectLst/>
                <a:uLnTx/>
                <a:uFillTx/>
                <a:latin typeface="Times New Roman" panose="02020603050405020304" pitchFamily="18" charset="0"/>
                <a:ea typeface="方正大黑简体" pitchFamily="2" charset="-122"/>
              </a:rPr>
              <a:t>伽利略：不同重量的物体下落速度相同。</a:t>
            </a:r>
          </a:p>
        </p:txBody>
      </p:sp>
      <p:pic>
        <p:nvPicPr>
          <p:cNvPr id="8" name="图片 7">
            <a:extLst>
              <a:ext uri="{FF2B5EF4-FFF2-40B4-BE49-F238E27FC236}">
                <a16:creationId xmlns:a16="http://schemas.microsoft.com/office/drawing/2014/main" xmlns="" id="{22A1EB1F-2E1F-4474-9E93-56843E8DE931}"/>
              </a:ext>
            </a:extLst>
          </p:cNvPr>
          <p:cNvPicPr>
            <a:picLocks noChangeAspect="1"/>
          </p:cNvPicPr>
          <p:nvPr/>
        </p:nvPicPr>
        <p:blipFill>
          <a:blip r:embed="rId5"/>
          <a:stretch>
            <a:fillRect/>
          </a:stretch>
        </p:blipFill>
        <p:spPr>
          <a:xfrm>
            <a:off x="8626331" y="1952488"/>
            <a:ext cx="3127519" cy="4651651"/>
          </a:xfrm>
          <a:prstGeom prst="rect">
            <a:avLst/>
          </a:prstGeom>
        </p:spPr>
      </p:pic>
      <p:sp>
        <p:nvSpPr>
          <p:cNvPr id="9" name="箭头: 右 8">
            <a:extLst>
              <a:ext uri="{FF2B5EF4-FFF2-40B4-BE49-F238E27FC236}">
                <a16:creationId xmlns:a16="http://schemas.microsoft.com/office/drawing/2014/main" xmlns="" id="{7946CC82-257B-4278-AFB7-374758D76069}"/>
              </a:ext>
            </a:extLst>
          </p:cNvPr>
          <p:cNvSpPr/>
          <p:nvPr/>
        </p:nvSpPr>
        <p:spPr>
          <a:xfrm>
            <a:off x="6257283" y="4368800"/>
            <a:ext cx="2369048" cy="48463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746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2000"/>
                                        <p:tgtEl>
                                          <p:spTgt spid="8"/>
                                        </p:tgtEl>
                                      </p:cBhvr>
                                    </p:animEffect>
                                    <p:anim calcmode="lin" valueType="num">
                                      <p:cBhvr>
                                        <p:cTn id="58" dur="2000" fill="hold"/>
                                        <p:tgtEl>
                                          <p:spTgt spid="8"/>
                                        </p:tgtEl>
                                        <p:attrNameLst>
                                          <p:attrName>ppt_w</p:attrName>
                                        </p:attrNameLst>
                                      </p:cBhvr>
                                      <p:tavLst>
                                        <p:tav tm="0" fmla="#ppt_w*sin(2.5*pi*$)">
                                          <p:val>
                                            <p:fltVal val="0"/>
                                          </p:val>
                                        </p:tav>
                                        <p:tav tm="100000">
                                          <p:val>
                                            <p:fltVal val="1"/>
                                          </p:val>
                                        </p:tav>
                                      </p:tavLst>
                                    </p:anim>
                                    <p:anim calcmode="lin" valueType="num">
                                      <p:cBhvr>
                                        <p:cTn id="5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7807F2-2F17-4BAC-BA68-24FE8DAD6610}"/>
              </a:ext>
            </a:extLst>
          </p:cNvPr>
          <p:cNvSpPr>
            <a:spLocks noGrp="1"/>
          </p:cNvSpPr>
          <p:nvPr>
            <p:ph type="title"/>
          </p:nvPr>
        </p:nvSpPr>
        <p:spPr>
          <a:xfrm>
            <a:off x="913774" y="0"/>
            <a:ext cx="10364451" cy="1596177"/>
          </a:xfrm>
        </p:spPr>
        <p:txBody>
          <a:bodyPr/>
          <a:lstStyle/>
          <a:p>
            <a:r>
              <a:rPr lang="zh-CN" altLang="en-US" dirty="0"/>
              <a:t>从认识到实践的过程</a:t>
            </a:r>
          </a:p>
        </p:txBody>
      </p:sp>
      <p:sp>
        <p:nvSpPr>
          <p:cNvPr id="3" name="内容占位符 2">
            <a:extLst>
              <a:ext uri="{FF2B5EF4-FFF2-40B4-BE49-F238E27FC236}">
                <a16:creationId xmlns:a16="http://schemas.microsoft.com/office/drawing/2014/main" xmlns="" id="{1965D900-ED12-4B1E-AC0B-CF7B8D8810D4}"/>
              </a:ext>
            </a:extLst>
          </p:cNvPr>
          <p:cNvSpPr>
            <a:spLocks noGrp="1"/>
          </p:cNvSpPr>
          <p:nvPr>
            <p:ph sz="quarter" idx="13"/>
          </p:nvPr>
        </p:nvSpPr>
        <p:spPr>
          <a:xfrm>
            <a:off x="963884" y="1333497"/>
            <a:ext cx="10515600" cy="1781518"/>
          </a:xfrm>
        </p:spPr>
        <p:txBody>
          <a:bodyPr>
            <a:noAutofit/>
          </a:bodyPr>
          <a:lstStyle/>
          <a:p>
            <a:pPr>
              <a:lnSpc>
                <a:spcPct val="150000"/>
              </a:lnSpc>
            </a:pPr>
            <a:r>
              <a:rPr lang="zh-CN" altLang="en-US" dirty="0">
                <a:latin typeface="微软雅黑" panose="020B0503020204020204" pitchFamily="34" charset="-122"/>
                <a:ea typeface="微软雅黑" panose="020B0503020204020204" pitchFamily="34" charset="-122"/>
              </a:rPr>
              <a:t>实现由认识向实践的飞跃，需要经过一定的中介环节</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除此之外，从认识到实践的最后一个环节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是对人民群众进行组织和宣传，让理论为群众所掌握，并转化为改造世界的物质力量。</a:t>
            </a:r>
          </a:p>
        </p:txBody>
      </p:sp>
      <p:pic>
        <p:nvPicPr>
          <p:cNvPr id="6" name="图片 5">
            <a:extLst>
              <a:ext uri="{FF2B5EF4-FFF2-40B4-BE49-F238E27FC236}">
                <a16:creationId xmlns:a16="http://schemas.microsoft.com/office/drawing/2014/main" xmlns="" id="{D24648E9-57FD-4EE6-B174-EF298A6465FC}"/>
              </a:ext>
            </a:extLst>
          </p:cNvPr>
          <p:cNvPicPr>
            <a:picLocks noChangeAspect="1"/>
          </p:cNvPicPr>
          <p:nvPr/>
        </p:nvPicPr>
        <p:blipFill>
          <a:blip r:embed="rId2"/>
          <a:stretch>
            <a:fillRect/>
          </a:stretch>
        </p:blipFill>
        <p:spPr>
          <a:xfrm>
            <a:off x="963884" y="3192365"/>
            <a:ext cx="4843141" cy="3067758"/>
          </a:xfrm>
          <a:prstGeom prst="rect">
            <a:avLst/>
          </a:prstGeom>
        </p:spPr>
      </p:pic>
      <p:pic>
        <p:nvPicPr>
          <p:cNvPr id="7" name="图片 6">
            <a:extLst>
              <a:ext uri="{FF2B5EF4-FFF2-40B4-BE49-F238E27FC236}">
                <a16:creationId xmlns:a16="http://schemas.microsoft.com/office/drawing/2014/main" xmlns="" id="{36769654-B35B-418D-AC18-6A44243A78D7}"/>
              </a:ext>
            </a:extLst>
          </p:cNvPr>
          <p:cNvPicPr>
            <a:picLocks noChangeAspect="1"/>
          </p:cNvPicPr>
          <p:nvPr/>
        </p:nvPicPr>
        <p:blipFill>
          <a:blip r:embed="rId3"/>
          <a:stretch>
            <a:fillRect/>
          </a:stretch>
        </p:blipFill>
        <p:spPr>
          <a:xfrm>
            <a:off x="6499274" y="3192365"/>
            <a:ext cx="4630368" cy="3067758"/>
          </a:xfrm>
          <a:prstGeom prst="rect">
            <a:avLst/>
          </a:prstGeom>
        </p:spPr>
      </p:pic>
      <p:sp>
        <p:nvSpPr>
          <p:cNvPr id="8" name="文本框 7">
            <a:extLst>
              <a:ext uri="{FF2B5EF4-FFF2-40B4-BE49-F238E27FC236}">
                <a16:creationId xmlns:a16="http://schemas.microsoft.com/office/drawing/2014/main" xmlns="" id="{BCAFBD67-AF2F-4494-9851-4045C7B4177C}"/>
              </a:ext>
            </a:extLst>
          </p:cNvPr>
          <p:cNvSpPr txBox="1"/>
          <p:nvPr/>
        </p:nvSpPr>
        <p:spPr>
          <a:xfrm>
            <a:off x="2236764" y="6362700"/>
            <a:ext cx="2031325" cy="369332"/>
          </a:xfrm>
          <a:prstGeom prst="rect">
            <a:avLst/>
          </a:prstGeom>
          <a:noFill/>
        </p:spPr>
        <p:txBody>
          <a:bodyPr wrap="square" rtlCol="0">
            <a:spAutoFit/>
          </a:bodyPr>
          <a:lstStyle/>
          <a:p>
            <a:r>
              <a:rPr lang="zh-CN" altLang="en-US" b="1" dirty="0"/>
              <a:t>改革开放前的深圳</a:t>
            </a:r>
          </a:p>
        </p:txBody>
      </p:sp>
      <p:sp>
        <p:nvSpPr>
          <p:cNvPr id="9" name="文本框 8">
            <a:extLst>
              <a:ext uri="{FF2B5EF4-FFF2-40B4-BE49-F238E27FC236}">
                <a16:creationId xmlns:a16="http://schemas.microsoft.com/office/drawing/2014/main" xmlns="" id="{6B66440E-B5BE-4C4E-B887-B99BC9A21244}"/>
              </a:ext>
            </a:extLst>
          </p:cNvPr>
          <p:cNvSpPr txBox="1"/>
          <p:nvPr/>
        </p:nvSpPr>
        <p:spPr>
          <a:xfrm>
            <a:off x="7923914" y="6388100"/>
            <a:ext cx="2351080" cy="369332"/>
          </a:xfrm>
          <a:prstGeom prst="rect">
            <a:avLst/>
          </a:prstGeom>
          <a:noFill/>
        </p:spPr>
        <p:txBody>
          <a:bodyPr wrap="square" rtlCol="0">
            <a:spAutoFit/>
          </a:bodyPr>
          <a:lstStyle/>
          <a:p>
            <a:r>
              <a:rPr lang="zh-CN" altLang="en-US" b="1" dirty="0"/>
              <a:t>改革开放后的深圳</a:t>
            </a:r>
          </a:p>
        </p:txBody>
      </p:sp>
    </p:spTree>
    <p:extLst>
      <p:ext uri="{BB962C8B-B14F-4D97-AF65-F5344CB8AC3E}">
        <p14:creationId xmlns:p14="http://schemas.microsoft.com/office/powerpoint/2010/main" val="67881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custDataLst>
              <p:tags r:id="rId2"/>
            </p:custDataLst>
          </p:nvPr>
        </p:nvSpPr>
        <p:spPr>
          <a:xfrm>
            <a:off x="3975101" y="427328"/>
            <a:ext cx="3911600" cy="1173056"/>
          </a:xfrm>
          <a:prstGeom prst="roundRect">
            <a:avLst>
              <a:gd name="adj" fmla="val 5000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zh-CN" altLang="en-US" sz="3200" dirty="0">
                <a:solidFill>
                  <a:srgbClr val="FFFFFF"/>
                </a:solidFill>
                <a:latin typeface="微软雅黑" panose="020B0503020204020204" pitchFamily="34" charset="-122"/>
                <a:ea typeface="微软雅黑" panose="020B0503020204020204" pitchFamily="34" charset="-122"/>
              </a:rPr>
              <a:t>第一节 实践与认识</a:t>
            </a:r>
            <a:endParaRPr lang="en-US" altLang="zh-CN" sz="3200" dirty="0">
              <a:solidFill>
                <a:srgbClr val="FFFFFF"/>
              </a:solidFill>
              <a:latin typeface="微软雅黑" panose="020B0503020204020204" pitchFamily="34" charset="-122"/>
              <a:ea typeface="微软雅黑" panose="020B0503020204020204" pitchFamily="34" charset="-122"/>
            </a:endParaRPr>
          </a:p>
        </p:txBody>
      </p:sp>
      <p:grpSp>
        <p:nvGrpSpPr>
          <p:cNvPr id="32" name="组合 31"/>
          <p:cNvGrpSpPr/>
          <p:nvPr>
            <p:custDataLst>
              <p:tags r:id="rId3"/>
            </p:custDataLst>
          </p:nvPr>
        </p:nvGrpSpPr>
        <p:grpSpPr>
          <a:xfrm>
            <a:off x="3352804" y="1943875"/>
            <a:ext cx="5486393" cy="570962"/>
            <a:chOff x="3352804" y="1960350"/>
            <a:chExt cx="5486393" cy="570962"/>
          </a:xfrm>
        </p:grpSpPr>
        <p:cxnSp>
          <p:nvCxnSpPr>
            <p:cNvPr id="33" name="直接连接符 32"/>
            <p:cNvCxnSpPr/>
            <p:nvPr>
              <p:custDataLst>
                <p:tags r:id="rId20"/>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21"/>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22"/>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23"/>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24"/>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custDataLst>
                <p:tags r:id="rId25"/>
              </p:custDataLst>
            </p:nvPr>
          </p:nvSpPr>
          <p:spPr>
            <a:xfrm>
              <a:off x="3352804" y="2139215"/>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39" name="文本框 38"/>
            <p:cNvSpPr txBox="1"/>
            <p:nvPr>
              <p:custDataLst>
                <p:tags r:id="rId26"/>
              </p:custDataLst>
            </p:nvPr>
          </p:nvSpPr>
          <p:spPr>
            <a:xfrm>
              <a:off x="3736074" y="2074999"/>
              <a:ext cx="5103123" cy="452432"/>
            </a:xfrm>
            <a:prstGeom prst="rect">
              <a:avLst/>
            </a:prstGeom>
            <a:noFill/>
          </p:spPr>
          <p:txBody>
            <a:bodyPr wrap="square" rtlCol="0" anchor="ctr">
              <a:normAutofit/>
            </a:bodyPr>
            <a:lstStyle/>
            <a:p>
              <a:pPr>
                <a:lnSpc>
                  <a:spcPct val="130000"/>
                </a:lnSpc>
              </a:pPr>
              <a:endParaRPr lang="zh-CN" altLang="en-US" dirty="0">
                <a:solidFill>
                  <a:schemeClr val="accent1">
                    <a:lumMod val="75000"/>
                  </a:schemeClr>
                </a:solidFill>
                <a:latin typeface="+mn-lt"/>
                <a:ea typeface="+mn-ea"/>
              </a:endParaRPr>
            </a:p>
          </p:txBody>
        </p:sp>
      </p:grpSp>
      <p:grpSp>
        <p:nvGrpSpPr>
          <p:cNvPr id="40" name="组合 39"/>
          <p:cNvGrpSpPr/>
          <p:nvPr>
            <p:custDataLst>
              <p:tags r:id="rId4"/>
            </p:custDataLst>
          </p:nvPr>
        </p:nvGrpSpPr>
        <p:grpSpPr>
          <a:xfrm>
            <a:off x="3352804" y="3310761"/>
            <a:ext cx="5486393" cy="570962"/>
            <a:chOff x="3352804" y="2741797"/>
            <a:chExt cx="5486393" cy="570962"/>
          </a:xfrm>
        </p:grpSpPr>
        <p:cxnSp>
          <p:nvCxnSpPr>
            <p:cNvPr id="41" name="直接连接符 40"/>
            <p:cNvCxnSpPr/>
            <p:nvPr>
              <p:custDataLst>
                <p:tags r:id="rId13"/>
              </p:custDataLst>
            </p:nvPr>
          </p:nvCxnSpPr>
          <p:spPr>
            <a:xfrm>
              <a:off x="3778410" y="3312759"/>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14"/>
              </p:custDataLst>
            </p:nvPr>
          </p:nvCxnSpPr>
          <p:spPr>
            <a:xfrm>
              <a:off x="3778410" y="2851860"/>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15"/>
              </p:custDataLst>
            </p:nvPr>
          </p:nvCxnSpPr>
          <p:spPr>
            <a:xfrm flipV="1">
              <a:off x="4574277" y="2741797"/>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16"/>
              </p:custDataLst>
            </p:nvPr>
          </p:nvCxnSpPr>
          <p:spPr>
            <a:xfrm flipH="1" flipV="1">
              <a:off x="4684340" y="2741797"/>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7"/>
              </p:custDataLst>
            </p:nvPr>
          </p:nvCxnSpPr>
          <p:spPr>
            <a:xfrm>
              <a:off x="4794403" y="2851860"/>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椭圆 45"/>
            <p:cNvSpPr/>
            <p:nvPr>
              <p:custDataLst>
                <p:tags r:id="rId18"/>
              </p:custDataLst>
            </p:nvPr>
          </p:nvSpPr>
          <p:spPr>
            <a:xfrm>
              <a:off x="3352804" y="2920662"/>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2</a:t>
              </a:r>
              <a:endParaRPr lang="zh-CN" altLang="en-US" dirty="0">
                <a:solidFill>
                  <a:schemeClr val="bg1"/>
                </a:solidFill>
              </a:endParaRPr>
            </a:p>
          </p:txBody>
        </p:sp>
        <p:sp>
          <p:nvSpPr>
            <p:cNvPr id="47" name="文本框 46"/>
            <p:cNvSpPr txBox="1"/>
            <p:nvPr>
              <p:custDataLst>
                <p:tags r:id="rId19"/>
              </p:custDataLst>
            </p:nvPr>
          </p:nvSpPr>
          <p:spPr>
            <a:xfrm>
              <a:off x="3736074" y="2856446"/>
              <a:ext cx="5103123" cy="452432"/>
            </a:xfrm>
            <a:prstGeom prst="rect">
              <a:avLst/>
            </a:prstGeom>
            <a:noFill/>
          </p:spPr>
          <p:txBody>
            <a:bodyPr wrap="square" rtlCol="0" anchor="ctr">
              <a:normAutofit/>
            </a:bodyPr>
            <a:lstStyle/>
            <a:p>
              <a:pPr>
                <a:lnSpc>
                  <a:spcPct val="130000"/>
                </a:lnSpc>
              </a:pPr>
              <a:endParaRPr lang="zh-CN" altLang="en-US" dirty="0">
                <a:solidFill>
                  <a:schemeClr val="accent1">
                    <a:lumMod val="75000"/>
                  </a:schemeClr>
                </a:solidFill>
                <a:latin typeface="+mn-lt"/>
                <a:ea typeface="+mn-ea"/>
              </a:endParaRPr>
            </a:p>
          </p:txBody>
        </p:sp>
      </p:grpSp>
      <p:grpSp>
        <p:nvGrpSpPr>
          <p:cNvPr id="48" name="组合 47"/>
          <p:cNvGrpSpPr/>
          <p:nvPr>
            <p:custDataLst>
              <p:tags r:id="rId5"/>
            </p:custDataLst>
          </p:nvPr>
        </p:nvGrpSpPr>
        <p:grpSpPr>
          <a:xfrm>
            <a:off x="3352804" y="4677646"/>
            <a:ext cx="5803896" cy="570962"/>
            <a:chOff x="3352804" y="3523244"/>
            <a:chExt cx="5803896" cy="570962"/>
          </a:xfrm>
        </p:grpSpPr>
        <p:cxnSp>
          <p:nvCxnSpPr>
            <p:cNvPr id="49" name="直接连接符 48"/>
            <p:cNvCxnSpPr/>
            <p:nvPr>
              <p:custDataLst>
                <p:tags r:id="rId6"/>
              </p:custDataLst>
            </p:nvPr>
          </p:nvCxnSpPr>
          <p:spPr>
            <a:xfrm>
              <a:off x="3778410" y="3633307"/>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7"/>
              </p:custDataLst>
            </p:nvPr>
          </p:nvCxnSpPr>
          <p:spPr>
            <a:xfrm flipV="1">
              <a:off x="4574277" y="3523244"/>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custDataLst>
                <p:tags r:id="rId8"/>
              </p:custDataLst>
            </p:nvPr>
          </p:nvCxnSpPr>
          <p:spPr>
            <a:xfrm flipH="1" flipV="1">
              <a:off x="4684340" y="3523244"/>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9"/>
              </p:custDataLst>
            </p:nvPr>
          </p:nvCxnSpPr>
          <p:spPr>
            <a:xfrm>
              <a:off x="4794403" y="3633307"/>
              <a:ext cx="347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10"/>
              </p:custDataLst>
            </p:nvPr>
          </p:nvCxnSpPr>
          <p:spPr>
            <a:xfrm>
              <a:off x="3778410" y="4094206"/>
              <a:ext cx="45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椭圆 53"/>
            <p:cNvSpPr/>
            <p:nvPr>
              <p:custDataLst>
                <p:tags r:id="rId11"/>
              </p:custDataLst>
            </p:nvPr>
          </p:nvSpPr>
          <p:spPr>
            <a:xfrm>
              <a:off x="3352804" y="3702109"/>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3</a:t>
              </a:r>
              <a:endParaRPr lang="zh-CN" altLang="en-US" dirty="0">
                <a:solidFill>
                  <a:schemeClr val="bg1"/>
                </a:solidFill>
              </a:endParaRPr>
            </a:p>
          </p:txBody>
        </p:sp>
        <p:sp>
          <p:nvSpPr>
            <p:cNvPr id="55" name="文本框 54"/>
            <p:cNvSpPr txBox="1"/>
            <p:nvPr>
              <p:custDataLst>
                <p:tags r:id="rId12"/>
              </p:custDataLst>
            </p:nvPr>
          </p:nvSpPr>
          <p:spPr>
            <a:xfrm>
              <a:off x="3736074" y="3637893"/>
              <a:ext cx="5420626" cy="452432"/>
            </a:xfrm>
            <a:prstGeom prst="rect">
              <a:avLst/>
            </a:prstGeom>
            <a:noFill/>
          </p:spPr>
          <p:txBody>
            <a:bodyPr wrap="square" rtlCol="0" anchor="ctr">
              <a:noAutofit/>
            </a:bodyPr>
            <a:lstStyle/>
            <a:p>
              <a:pPr>
                <a:lnSpc>
                  <a:spcPct val="130000"/>
                </a:lnSpc>
              </a:pPr>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实践</a:t>
              </a:r>
              <a:r>
                <a:rPr lang="zh-CN" altLang="zh-CN" sz="2800"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与认识的辩证运动及其规律</a:t>
              </a:r>
              <a:endParaRPr lang="zh-CN" altLang="en-US" sz="2800" dirty="0">
                <a:solidFill>
                  <a:schemeClr val="accent1">
                    <a:lumMod val="75000"/>
                  </a:schemeClr>
                </a:solidFill>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7B21DD45-20D3-4CAE-B527-B638CD175D54}"/>
              </a:ext>
            </a:extLst>
          </p:cNvPr>
          <p:cNvSpPr/>
          <p:nvPr/>
        </p:nvSpPr>
        <p:spPr>
          <a:xfrm>
            <a:off x="3719141" y="1939293"/>
            <a:ext cx="4521036" cy="661528"/>
          </a:xfrm>
          <a:prstGeom prst="rect">
            <a:avLst/>
          </a:prstGeom>
        </p:spPr>
        <p:txBody>
          <a:bodyPr wrap="square">
            <a:spAutoFit/>
          </a:bodyPr>
          <a:lstStyle/>
          <a:p>
            <a:pPr lvl="0">
              <a:lnSpc>
                <a:spcPct val="130000"/>
              </a:lnSpc>
            </a:pPr>
            <a:r>
              <a:rPr lang="zh-CN" altLang="en-US" sz="3200" dirty="0">
                <a:solidFill>
                  <a:srgbClr val="307EAE">
                    <a:lumMod val="75000"/>
                  </a:srgbClr>
                </a:solidFill>
                <a:latin typeface="Arial"/>
                <a:ea typeface="黑体" panose="02010609060101010101" pitchFamily="49" charset="-122"/>
              </a:rPr>
              <a:t>实践的本质与基本结构</a:t>
            </a:r>
          </a:p>
        </p:txBody>
      </p:sp>
      <p:sp>
        <p:nvSpPr>
          <p:cNvPr id="3" name="矩形 2">
            <a:extLst>
              <a:ext uri="{FF2B5EF4-FFF2-40B4-BE49-F238E27FC236}">
                <a16:creationId xmlns:a16="http://schemas.microsoft.com/office/drawing/2014/main" xmlns="" id="{D1F6B9AE-E316-4FBD-BC74-2EDFA59F1E16}"/>
              </a:ext>
            </a:extLst>
          </p:cNvPr>
          <p:cNvSpPr/>
          <p:nvPr/>
        </p:nvSpPr>
        <p:spPr>
          <a:xfrm>
            <a:off x="3896929" y="3335545"/>
            <a:ext cx="3727696" cy="597921"/>
          </a:xfrm>
          <a:prstGeom prst="rect">
            <a:avLst/>
          </a:prstGeom>
        </p:spPr>
        <p:txBody>
          <a:bodyPr wrap="square">
            <a:spAutoFit/>
          </a:bodyPr>
          <a:lstStyle/>
          <a:p>
            <a:pPr lvl="0">
              <a:lnSpc>
                <a:spcPct val="130000"/>
              </a:lnSpc>
            </a:pPr>
            <a:r>
              <a:rPr lang="zh-CN" altLang="en-US" sz="2800" dirty="0">
                <a:solidFill>
                  <a:srgbClr val="307EAE">
                    <a:lumMod val="75000"/>
                  </a:srgbClr>
                </a:solidFill>
                <a:latin typeface="微软雅黑" panose="020B0503020204020204" pitchFamily="34" charset="-122"/>
                <a:ea typeface="微软雅黑" panose="020B0503020204020204" pitchFamily="34" charset="-122"/>
              </a:rPr>
              <a:t>认识的本质与过程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1000"/>
                                        <p:tgtEl>
                                          <p:spTgt spid="48"/>
                                        </p:tgtEl>
                                      </p:cBhvr>
                                    </p:animEffect>
                                    <p:anim calcmode="lin" valueType="num">
                                      <p:cBhvr>
                                        <p:cTn id="29" dur="1000" fill="hold"/>
                                        <p:tgtEl>
                                          <p:spTgt spid="48"/>
                                        </p:tgtEl>
                                        <p:attrNameLst>
                                          <p:attrName>ppt_x</p:attrName>
                                        </p:attrNameLst>
                                      </p:cBhvr>
                                      <p:tavLst>
                                        <p:tav tm="0">
                                          <p:val>
                                            <p:strVal val="#ppt_x"/>
                                          </p:val>
                                        </p:tav>
                                        <p:tav tm="100000">
                                          <p:val>
                                            <p:strVal val="#ppt_x"/>
                                          </p:val>
                                        </p:tav>
                                      </p:tavLst>
                                    </p:anim>
                                    <p:anim calcmode="lin" valueType="num">
                                      <p:cBhvr>
                                        <p:cTn id="3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911" y="220683"/>
            <a:ext cx="10748889" cy="734564"/>
          </a:xfrm>
        </p:spPr>
        <p:txBody>
          <a:bodyPr/>
          <a:lstStyle/>
          <a:p>
            <a:r>
              <a:rPr lang="zh-CN" altLang="en-US" dirty="0">
                <a:solidFill>
                  <a:schemeClr val="bg2">
                    <a:lumMod val="50000"/>
                  </a:schemeClr>
                </a:solidFill>
              </a:rPr>
              <a:t>实践与认识的辩证运动及其规律</a:t>
            </a:r>
          </a:p>
        </p:txBody>
      </p:sp>
      <p:grpSp>
        <p:nvGrpSpPr>
          <p:cNvPr id="4" name="组合 3"/>
          <p:cNvGrpSpPr/>
          <p:nvPr/>
        </p:nvGrpSpPr>
        <p:grpSpPr>
          <a:xfrm>
            <a:off x="4839286" y="1505430"/>
            <a:ext cx="7047913" cy="4977348"/>
            <a:chOff x="2195736" y="582048"/>
            <a:chExt cx="6391209" cy="5856502"/>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5028" b="5963"/>
            <a:stretch/>
          </p:blipFill>
          <p:spPr>
            <a:xfrm>
              <a:off x="2195736" y="582048"/>
              <a:ext cx="6391209" cy="5856502"/>
            </a:xfrm>
            <a:prstGeom prst="rect">
              <a:avLst/>
            </a:prstGeom>
          </p:spPr>
        </p:pic>
        <p:sp>
          <p:nvSpPr>
            <p:cNvPr id="6" name="TextBox 10"/>
            <p:cNvSpPr txBox="1"/>
            <p:nvPr/>
          </p:nvSpPr>
          <p:spPr>
            <a:xfrm flipH="1">
              <a:off x="3770159" y="1484784"/>
              <a:ext cx="1224136" cy="80395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zh-CN" altLang="en-US" sz="48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sp>
          <p:nvSpPr>
            <p:cNvPr id="7" name="TextBox 11"/>
            <p:cNvSpPr txBox="1"/>
            <p:nvPr/>
          </p:nvSpPr>
          <p:spPr>
            <a:xfrm>
              <a:off x="4706264" y="1394192"/>
              <a:ext cx="2520280" cy="76049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实   践</a:t>
              </a:r>
              <a:endParaRPr kumimoji="0" lang="en-US" altLang="zh-CN" sz="3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 name="TextBox 13"/>
            <p:cNvSpPr txBox="1"/>
            <p:nvPr/>
          </p:nvSpPr>
          <p:spPr>
            <a:xfrm>
              <a:off x="3842166" y="3140967"/>
              <a:ext cx="2550591" cy="76049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认  识</a:t>
              </a:r>
              <a:endParaRPr kumimoji="0" lang="en-US" altLang="zh-CN" sz="3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0" name="TextBox 14"/>
            <p:cNvSpPr txBox="1"/>
            <p:nvPr/>
          </p:nvSpPr>
          <p:spPr>
            <a:xfrm flipH="1">
              <a:off x="3770159" y="4959752"/>
              <a:ext cx="1224136" cy="80395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zh-CN" altLang="en-US" sz="48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sp>
          <p:nvSpPr>
            <p:cNvPr id="11" name="TextBox 15"/>
            <p:cNvSpPr txBox="1"/>
            <p:nvPr/>
          </p:nvSpPr>
          <p:spPr>
            <a:xfrm>
              <a:off x="4706264" y="4869160"/>
              <a:ext cx="2520280" cy="76049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3600" kern="0" dirty="0">
                  <a:solidFill>
                    <a:sysClr val="window" lastClr="FFFFFF"/>
                  </a:solidFill>
                  <a:latin typeface="微软雅黑" panose="020B0503020204020204" pitchFamily="34" charset="-122"/>
                  <a:ea typeface="微软雅黑" panose="020B0503020204020204" pitchFamily="34" charset="-122"/>
                  <a:cs typeface="Arial" pitchFamily="34" charset="0"/>
                </a:rPr>
                <a:t>再 </a:t>
              </a:r>
              <a:r>
                <a:rPr kumimoji="0" lang="zh-CN" altLang="en-US" sz="3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实 践</a:t>
              </a:r>
              <a:endParaRPr kumimoji="0" lang="en-US" altLang="zh-CN" sz="3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grpSp>
      <p:sp>
        <p:nvSpPr>
          <p:cNvPr id="13" name="矩形 12">
            <a:extLst>
              <a:ext uri="{FF2B5EF4-FFF2-40B4-BE49-F238E27FC236}">
                <a16:creationId xmlns:a16="http://schemas.microsoft.com/office/drawing/2014/main" xmlns="" id="{B90B7180-1A58-4224-B225-1DDA8DA93FBA}"/>
              </a:ext>
            </a:extLst>
          </p:cNvPr>
          <p:cNvSpPr/>
          <p:nvPr/>
        </p:nvSpPr>
        <p:spPr>
          <a:xfrm>
            <a:off x="604912" y="1796231"/>
            <a:ext cx="3981156" cy="3351046"/>
          </a:xfrm>
          <a:prstGeom prst="rect">
            <a:avLst/>
          </a:prstGeom>
        </p:spPr>
        <p:txBody>
          <a:bodyPr wrap="square">
            <a:spAutoFit/>
          </a:bodyPr>
          <a:lstStyle/>
          <a:p>
            <a:pPr lvl="0" eaLnBrk="1" fontAlgn="auto" hangingPunct="1">
              <a:lnSpc>
                <a:spcPct val="150000"/>
              </a:lnSpc>
              <a:spcBef>
                <a:spcPts val="1000"/>
              </a:spcBef>
              <a:spcAft>
                <a:spcPts val="0"/>
              </a:spcAft>
              <a:buClr>
                <a:srgbClr val="5DBFAD">
                  <a:lumMod val="75000"/>
                </a:srgbClr>
              </a:buClr>
            </a:pPr>
            <a:r>
              <a:rPr lang="zh-CN" altLang="en-US" sz="2400" dirty="0">
                <a:solidFill>
                  <a:srgbClr val="3D3F41"/>
                </a:solidFill>
                <a:latin typeface="微软雅黑" panose="020B0503020204020204" pitchFamily="34" charset="-122"/>
                <a:ea typeface="微软雅黑" panose="020B0503020204020204" pitchFamily="34" charset="-122"/>
              </a:rPr>
              <a:t>实践与认识的辩证运动，是一个由感性认识到理性认识，又由理性认识到实践的飞跃，是实践、认识、再实践、再认识，循环往复以至无穷的辩证发展过程。</a:t>
            </a:r>
          </a:p>
        </p:txBody>
      </p:sp>
    </p:spTree>
    <p:extLst>
      <p:ext uri="{BB962C8B-B14F-4D97-AF65-F5344CB8AC3E}">
        <p14:creationId xmlns:p14="http://schemas.microsoft.com/office/powerpoint/2010/main" val="181986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90387" y="37628"/>
            <a:ext cx="10364451" cy="1596177"/>
          </a:xfrm>
        </p:spPr>
        <p:txBody>
          <a:bodyPr/>
          <a:lstStyle/>
          <a:p>
            <a:r>
              <a:rPr lang="zh-CN" altLang="en-US" dirty="0"/>
              <a:t>实践的概念理解的偏差</a:t>
            </a:r>
          </a:p>
        </p:txBody>
      </p:sp>
      <p:sp>
        <p:nvSpPr>
          <p:cNvPr id="3" name="内容占位符 2"/>
          <p:cNvSpPr>
            <a:spLocks noGrp="1"/>
          </p:cNvSpPr>
          <p:nvPr>
            <p:ph sz="quarter" idx="13"/>
          </p:nvPr>
        </p:nvSpPr>
        <p:spPr>
          <a:xfrm>
            <a:off x="522513" y="4876800"/>
            <a:ext cx="5538652" cy="1811381"/>
          </a:xfrm>
          <a:solidFill>
            <a:schemeClr val="accent1">
              <a:lumMod val="20000"/>
              <a:lumOff val="80000"/>
            </a:schemeClr>
          </a:solidFill>
        </p:spPr>
        <p:txBody>
          <a:bodyPr>
            <a:normAutofit fontScale="32500" lnSpcReduction="20000"/>
          </a:bodyPr>
          <a:lstStyle/>
          <a:p>
            <a:pPr indent="266700" algn="just">
              <a:lnSpc>
                <a:spcPct val="150000"/>
              </a:lnSpc>
              <a:spcAft>
                <a:spcPts val="0"/>
              </a:spcAft>
            </a:pPr>
            <a:endParaRPr lang="en-US" altLang="zh-CN" sz="28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70000"/>
              </a:lnSpc>
              <a:spcAft>
                <a:spcPts val="0"/>
              </a:spcAft>
            </a:pPr>
            <a:r>
              <a:rPr lang="zh-CN" altLang="en-US" sz="6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问题在于：</a:t>
            </a:r>
            <a:r>
              <a:rPr lang="zh-CN" altLang="zh-CN" sz="6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他们</a:t>
            </a:r>
            <a:r>
              <a:rPr lang="zh-CN" altLang="zh-CN" sz="6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都没有科学地理解人类实践的真正本质</a:t>
            </a:r>
            <a:r>
              <a:rPr lang="zh-CN" altLang="zh-CN" sz="6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，没有看到实践在人类认识和整个社会生活中的决定意义。</a:t>
            </a:r>
            <a:endParaRPr lang="zh-CN" altLang="zh-CN" sz="6000"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2800" dirty="0"/>
          </a:p>
        </p:txBody>
      </p:sp>
      <p:pic>
        <p:nvPicPr>
          <p:cNvPr id="6" name="图片 5"/>
          <p:cNvPicPr>
            <a:picLocks noChangeAspect="1"/>
          </p:cNvPicPr>
          <p:nvPr/>
        </p:nvPicPr>
        <p:blipFill>
          <a:blip r:embed="rId2"/>
          <a:stretch>
            <a:fillRect/>
          </a:stretch>
        </p:blipFill>
        <p:spPr>
          <a:xfrm>
            <a:off x="6259287" y="365125"/>
            <a:ext cx="2394721" cy="2900503"/>
          </a:xfrm>
          <a:prstGeom prst="rect">
            <a:avLst/>
          </a:prstGeom>
        </p:spPr>
      </p:pic>
      <p:pic>
        <p:nvPicPr>
          <p:cNvPr id="7" name="图片 6"/>
          <p:cNvPicPr>
            <a:picLocks noChangeAspect="1"/>
          </p:cNvPicPr>
          <p:nvPr/>
        </p:nvPicPr>
        <p:blipFill>
          <a:blip r:embed="rId3"/>
          <a:stretch>
            <a:fillRect/>
          </a:stretch>
        </p:blipFill>
        <p:spPr>
          <a:xfrm>
            <a:off x="6265401" y="3422469"/>
            <a:ext cx="2394721" cy="3099962"/>
          </a:xfrm>
          <a:prstGeom prst="rect">
            <a:avLst/>
          </a:prstGeom>
        </p:spPr>
      </p:pic>
      <p:pic>
        <p:nvPicPr>
          <p:cNvPr id="8" name="图片 7"/>
          <p:cNvPicPr>
            <a:picLocks noChangeAspect="1"/>
          </p:cNvPicPr>
          <p:nvPr/>
        </p:nvPicPr>
        <p:blipFill>
          <a:blip r:embed="rId4"/>
          <a:stretch>
            <a:fillRect/>
          </a:stretch>
        </p:blipFill>
        <p:spPr>
          <a:xfrm>
            <a:off x="9065622" y="681489"/>
            <a:ext cx="2502041" cy="3004660"/>
          </a:xfrm>
          <a:prstGeom prst="rect">
            <a:avLst/>
          </a:prstGeom>
        </p:spPr>
      </p:pic>
      <p:sp>
        <p:nvSpPr>
          <p:cNvPr id="9" name="矩形 8"/>
          <p:cNvSpPr/>
          <p:nvPr/>
        </p:nvSpPr>
        <p:spPr>
          <a:xfrm>
            <a:off x="8908869" y="3840480"/>
            <a:ext cx="3283130" cy="830997"/>
          </a:xfrm>
          <a:prstGeom prst="rect">
            <a:avLst/>
          </a:prstGeom>
        </p:spPr>
        <p:txBody>
          <a:bodyPr wrap="square">
            <a:spAutoFit/>
          </a:bodyPr>
          <a:lstStyle/>
          <a:p>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费尔巴哈</a:t>
            </a:r>
            <a:r>
              <a:rPr lang="zh-CN" altLang="en-US"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实践</a:t>
            </a:r>
            <a:r>
              <a:rPr lang="en-US" altLang="zh-CN"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 = </a:t>
            </a:r>
            <a:r>
              <a:rPr lang="zh-CN" altLang="zh-CN"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生物适应环境的活动</a:t>
            </a:r>
            <a:endParaRPr lang="zh-CN" altLang="en-US" sz="2400" dirty="0">
              <a:solidFill>
                <a:schemeClr val="accent1"/>
              </a:solidFill>
            </a:endParaRPr>
          </a:p>
        </p:txBody>
      </p:sp>
      <p:sp>
        <p:nvSpPr>
          <p:cNvPr id="10" name="矩形 9"/>
          <p:cNvSpPr/>
          <p:nvPr/>
        </p:nvSpPr>
        <p:spPr>
          <a:xfrm>
            <a:off x="522513" y="1310640"/>
            <a:ext cx="5421087" cy="646331"/>
          </a:xfrm>
          <a:prstGeom prst="rect">
            <a:avLst/>
          </a:prstGeom>
        </p:spPr>
        <p:txBody>
          <a:bodyPr wrap="square">
            <a:spAutoFit/>
          </a:bodyPr>
          <a:lstStyle/>
          <a:p>
            <a:pPr lvl="0" indent="266700" algn="just" eaLnBrk="1" fontAlgn="auto" hangingPunct="1">
              <a:lnSpc>
                <a:spcPct val="150000"/>
              </a:lnSpc>
              <a:spcBef>
                <a:spcPts val="1000"/>
              </a:spcBef>
              <a:spcAft>
                <a:spcPts val="0"/>
              </a:spcAft>
              <a:buClr>
                <a:srgbClr val="5DBFAD">
                  <a:lumMod val="75000"/>
                </a:srgbClr>
              </a:buClr>
            </a:pP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康德</a:t>
            </a:r>
            <a:r>
              <a:rPr lang="zh-CN" altLang="en-US"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实践是理性自主的</a:t>
            </a:r>
            <a:r>
              <a:rPr lang="zh-CN" altLang="zh-CN"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道德活动</a:t>
            </a:r>
            <a:endParaRPr lang="en-US"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522513" y="3422469"/>
            <a:ext cx="5107579" cy="1200329"/>
          </a:xfrm>
          <a:prstGeom prst="rect">
            <a:avLst/>
          </a:prstGeom>
        </p:spPr>
        <p:txBody>
          <a:bodyPr wrap="square">
            <a:spAutoFit/>
          </a:bodyPr>
          <a:lstStyle/>
          <a:p>
            <a:pPr lvl="0" indent="266700" algn="just" eaLnBrk="1" fontAlgn="auto" hangingPunct="1">
              <a:lnSpc>
                <a:spcPct val="150000"/>
              </a:lnSpc>
              <a:spcBef>
                <a:spcPts val="1000"/>
              </a:spcBef>
              <a:spcAft>
                <a:spcPts val="0"/>
              </a:spcAft>
              <a:buClr>
                <a:srgbClr val="5DBFAD">
                  <a:lumMod val="75000"/>
                </a:srgbClr>
              </a:buClr>
            </a:pP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黑格尔</a:t>
            </a:r>
            <a:r>
              <a:rPr lang="zh-CN" altLang="en-US"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a:t>
            </a:r>
            <a:r>
              <a:rPr lang="zh-CN" altLang="en-US"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主观改造客观对象的创造性的</a:t>
            </a:r>
            <a:r>
              <a:rPr lang="zh-CN" altLang="zh-CN"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精神活动</a:t>
            </a:r>
            <a:endParaRPr lang="en-US" altLang="zh-CN"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133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3" presetClass="entr" presetSubtype="16" fill="hold"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animEffect transition="in" filter="plus(in)">
                                      <p:cBhvr>
                                        <p:cTn id="49"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D1CB063-67F7-44EC-8C3D-9263891B3C29}"/>
              </a:ext>
            </a:extLst>
          </p:cNvPr>
          <p:cNvSpPr>
            <a:spLocks noGrp="1"/>
          </p:cNvSpPr>
          <p:nvPr>
            <p:ph type="title"/>
          </p:nvPr>
        </p:nvSpPr>
        <p:spPr>
          <a:xfrm>
            <a:off x="989349" y="0"/>
            <a:ext cx="10364451" cy="1596177"/>
          </a:xfrm>
        </p:spPr>
        <p:txBody>
          <a:bodyPr/>
          <a:lstStyle/>
          <a:p>
            <a:r>
              <a:rPr lang="zh-CN" altLang="en-US" dirty="0"/>
              <a:t>实践与认识的辩证运动及其规律</a:t>
            </a:r>
          </a:p>
        </p:txBody>
      </p:sp>
      <p:sp>
        <p:nvSpPr>
          <p:cNvPr id="3" name="内容占位符 2">
            <a:extLst>
              <a:ext uri="{FF2B5EF4-FFF2-40B4-BE49-F238E27FC236}">
                <a16:creationId xmlns:a16="http://schemas.microsoft.com/office/drawing/2014/main" xmlns="" id="{68EB6C9C-212A-4316-B681-8140C308C419}"/>
              </a:ext>
            </a:extLst>
          </p:cNvPr>
          <p:cNvSpPr>
            <a:spLocks noGrp="1"/>
          </p:cNvSpPr>
          <p:nvPr>
            <p:ph sz="quarter" idx="13"/>
          </p:nvPr>
        </p:nvSpPr>
        <p:spPr>
          <a:xfrm>
            <a:off x="913774" y="1273544"/>
            <a:ext cx="10515600" cy="1736188"/>
          </a:xfrm>
        </p:spPr>
        <p:txBody>
          <a:bodyPr>
            <a:noAutofit/>
          </a:bodyPr>
          <a:lstStyle/>
          <a:p>
            <a:pP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rPr>
              <a:t>：从实践到认识，再从认识到实践，实现了人们认识具体事物的辩证运动过程。经历了两次飞跃，实践与认识的运动就算完成了吗？</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回答是</a:t>
            </a:r>
            <a:r>
              <a:rPr lang="zh-CN" altLang="en-US" dirty="0">
                <a:solidFill>
                  <a:srgbClr val="FF0000"/>
                </a:solidFill>
                <a:latin typeface="微软雅黑" panose="020B0503020204020204" pitchFamily="34" charset="-122"/>
                <a:ea typeface="微软雅黑" panose="020B0503020204020204" pitchFamily="34" charset="-122"/>
              </a:rPr>
              <a:t>既完成了，又没有完成。</a:t>
            </a:r>
          </a:p>
        </p:txBody>
      </p:sp>
      <p:pic>
        <p:nvPicPr>
          <p:cNvPr id="4" name="图片 3">
            <a:extLst>
              <a:ext uri="{FF2B5EF4-FFF2-40B4-BE49-F238E27FC236}">
                <a16:creationId xmlns:a16="http://schemas.microsoft.com/office/drawing/2014/main" xmlns="" id="{748704C0-C388-4AE9-9D51-ABF59F96A654}"/>
              </a:ext>
            </a:extLst>
          </p:cNvPr>
          <p:cNvPicPr>
            <a:picLocks noChangeAspect="1"/>
          </p:cNvPicPr>
          <p:nvPr/>
        </p:nvPicPr>
        <p:blipFill>
          <a:blip r:embed="rId2"/>
          <a:stretch>
            <a:fillRect/>
          </a:stretch>
        </p:blipFill>
        <p:spPr>
          <a:xfrm>
            <a:off x="0" y="3187700"/>
            <a:ext cx="8287103" cy="3670300"/>
          </a:xfrm>
          <a:prstGeom prst="rect">
            <a:avLst/>
          </a:prstGeom>
        </p:spPr>
      </p:pic>
      <p:pic>
        <p:nvPicPr>
          <p:cNvPr id="6" name="图片 5">
            <a:extLst>
              <a:ext uri="{FF2B5EF4-FFF2-40B4-BE49-F238E27FC236}">
                <a16:creationId xmlns:a16="http://schemas.microsoft.com/office/drawing/2014/main" xmlns="" id="{B1392820-5C90-447E-BDCC-DB32E10FB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103" y="3187699"/>
            <a:ext cx="3904897" cy="3670300"/>
          </a:xfrm>
          <a:prstGeom prst="rect">
            <a:avLst/>
          </a:prstGeom>
        </p:spPr>
      </p:pic>
    </p:spTree>
    <p:extLst>
      <p:ext uri="{BB962C8B-B14F-4D97-AF65-F5344CB8AC3E}">
        <p14:creationId xmlns:p14="http://schemas.microsoft.com/office/powerpoint/2010/main" val="134132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80">
                                          <p:stCondLst>
                                            <p:cond delay="0"/>
                                          </p:stCondLst>
                                        </p:cTn>
                                        <p:tgtEl>
                                          <p:spTgt spid="6"/>
                                        </p:tgtEl>
                                      </p:cBhvr>
                                    </p:animEffect>
                                    <p:anim calcmode="lin" valueType="num">
                                      <p:cBhvr>
                                        <p:cTn id="27"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2" dur="26">
                                          <p:stCondLst>
                                            <p:cond delay="650"/>
                                          </p:stCondLst>
                                        </p:cTn>
                                        <p:tgtEl>
                                          <p:spTgt spid="6"/>
                                        </p:tgtEl>
                                      </p:cBhvr>
                                      <p:to x="100000" y="60000"/>
                                    </p:animScale>
                                    <p:animScale>
                                      <p:cBhvr>
                                        <p:cTn id="33" dur="166" decel="50000">
                                          <p:stCondLst>
                                            <p:cond delay="676"/>
                                          </p:stCondLst>
                                        </p:cTn>
                                        <p:tgtEl>
                                          <p:spTgt spid="6"/>
                                        </p:tgtEl>
                                      </p:cBhvr>
                                      <p:to x="100000" y="100000"/>
                                    </p:animScale>
                                    <p:animScale>
                                      <p:cBhvr>
                                        <p:cTn id="34" dur="26">
                                          <p:stCondLst>
                                            <p:cond delay="1312"/>
                                          </p:stCondLst>
                                        </p:cTn>
                                        <p:tgtEl>
                                          <p:spTgt spid="6"/>
                                        </p:tgtEl>
                                      </p:cBhvr>
                                      <p:to x="100000" y="80000"/>
                                    </p:animScale>
                                    <p:animScale>
                                      <p:cBhvr>
                                        <p:cTn id="35" dur="166" decel="50000">
                                          <p:stCondLst>
                                            <p:cond delay="1338"/>
                                          </p:stCondLst>
                                        </p:cTn>
                                        <p:tgtEl>
                                          <p:spTgt spid="6"/>
                                        </p:tgtEl>
                                      </p:cBhvr>
                                      <p:to x="100000" y="100000"/>
                                    </p:animScale>
                                    <p:animScale>
                                      <p:cBhvr>
                                        <p:cTn id="36" dur="26">
                                          <p:stCondLst>
                                            <p:cond delay="1642"/>
                                          </p:stCondLst>
                                        </p:cTn>
                                        <p:tgtEl>
                                          <p:spTgt spid="6"/>
                                        </p:tgtEl>
                                      </p:cBhvr>
                                      <p:to x="100000" y="90000"/>
                                    </p:animScale>
                                    <p:animScale>
                                      <p:cBhvr>
                                        <p:cTn id="37" dur="166" decel="50000">
                                          <p:stCondLst>
                                            <p:cond delay="1668"/>
                                          </p:stCondLst>
                                        </p:cTn>
                                        <p:tgtEl>
                                          <p:spTgt spid="6"/>
                                        </p:tgtEl>
                                      </p:cBhvr>
                                      <p:to x="100000" y="100000"/>
                                    </p:animScale>
                                    <p:animScale>
                                      <p:cBhvr>
                                        <p:cTn id="38" dur="26">
                                          <p:stCondLst>
                                            <p:cond delay="1808"/>
                                          </p:stCondLst>
                                        </p:cTn>
                                        <p:tgtEl>
                                          <p:spTgt spid="6"/>
                                        </p:tgtEl>
                                      </p:cBhvr>
                                      <p:to x="100000" y="95000"/>
                                    </p:animScale>
                                    <p:animScale>
                                      <p:cBhvr>
                                        <p:cTn id="39"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046315-AA3A-451C-8DBB-2A09A0DA9CAE}"/>
              </a:ext>
            </a:extLst>
          </p:cNvPr>
          <p:cNvSpPr>
            <a:spLocks noGrp="1"/>
          </p:cNvSpPr>
          <p:nvPr>
            <p:ph type="title"/>
          </p:nvPr>
        </p:nvSpPr>
        <p:spPr>
          <a:xfrm>
            <a:off x="952395" y="250028"/>
            <a:ext cx="10364451" cy="1596177"/>
          </a:xfrm>
        </p:spPr>
        <p:txBody>
          <a:bodyPr/>
          <a:lstStyle/>
          <a:p>
            <a:r>
              <a:rPr lang="zh-CN" altLang="en-US" dirty="0"/>
              <a:t>实践与认识的辩证运动及其规律</a:t>
            </a:r>
          </a:p>
        </p:txBody>
      </p:sp>
      <p:sp>
        <p:nvSpPr>
          <p:cNvPr id="3" name="内容占位符 2">
            <a:extLst>
              <a:ext uri="{FF2B5EF4-FFF2-40B4-BE49-F238E27FC236}">
                <a16:creationId xmlns:a16="http://schemas.microsoft.com/office/drawing/2014/main" xmlns="" id="{337B73DB-2ECC-48FE-A7CD-61AD725DF1D2}"/>
              </a:ext>
            </a:extLst>
          </p:cNvPr>
          <p:cNvSpPr>
            <a:spLocks noGrp="1"/>
          </p:cNvSpPr>
          <p:nvPr>
            <p:ph sz="quarter" idx="13"/>
          </p:nvPr>
        </p:nvSpPr>
        <p:spPr>
          <a:xfrm>
            <a:off x="6095999" y="4699000"/>
            <a:ext cx="5819335" cy="2159000"/>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这个过程既不是封闭式的循环，也不是直线式的发展，往往充满了曲折以至反复，因而是一个波浪式前进和螺旋式上升的过程。</a:t>
            </a:r>
          </a:p>
        </p:txBody>
      </p:sp>
      <p:pic>
        <p:nvPicPr>
          <p:cNvPr id="4" name="图片 3">
            <a:extLst>
              <a:ext uri="{FF2B5EF4-FFF2-40B4-BE49-F238E27FC236}">
                <a16:creationId xmlns:a16="http://schemas.microsoft.com/office/drawing/2014/main" xmlns="" id="{443717A9-DBCA-4826-B81E-E68CFBF78138}"/>
              </a:ext>
            </a:extLst>
          </p:cNvPr>
          <p:cNvPicPr>
            <a:picLocks noChangeAspect="1"/>
          </p:cNvPicPr>
          <p:nvPr/>
        </p:nvPicPr>
        <p:blipFill>
          <a:blip r:embed="rId2"/>
          <a:stretch>
            <a:fillRect/>
          </a:stretch>
        </p:blipFill>
        <p:spPr>
          <a:xfrm>
            <a:off x="618980" y="1570308"/>
            <a:ext cx="3671666" cy="3717384"/>
          </a:xfrm>
          <a:prstGeom prst="rect">
            <a:avLst/>
          </a:prstGeom>
        </p:spPr>
      </p:pic>
      <p:sp>
        <p:nvSpPr>
          <p:cNvPr id="5" name="矩形 4">
            <a:extLst>
              <a:ext uri="{FF2B5EF4-FFF2-40B4-BE49-F238E27FC236}">
                <a16:creationId xmlns:a16="http://schemas.microsoft.com/office/drawing/2014/main" xmlns="" id="{338ED27C-84CD-4EC0-A571-E0D21D0460E2}"/>
              </a:ext>
            </a:extLst>
          </p:cNvPr>
          <p:cNvSpPr/>
          <p:nvPr/>
        </p:nvSpPr>
        <p:spPr>
          <a:xfrm>
            <a:off x="5162843" y="1570308"/>
            <a:ext cx="6190957" cy="2807948"/>
          </a:xfrm>
          <a:prstGeom prst="rect">
            <a:avLst/>
          </a:prstGeom>
          <a:solidFill>
            <a:schemeClr val="accent1">
              <a:lumMod val="20000"/>
              <a:lumOff val="80000"/>
            </a:schemeClr>
          </a:solid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一个正确的认识，往往需要经过由物质到精神，由精神到物质，即由实践到认识，由认识到实践这样多次的反复，才能够完成。”如此“实践、认识、再实践、再认识，循环往复以至无穷，而实践和认识之每一循环的内容，都比较地进到了高一级的程度”。</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毛泽东</a:t>
            </a:r>
          </a:p>
        </p:txBody>
      </p:sp>
    </p:spTree>
    <p:extLst>
      <p:ext uri="{BB962C8B-B14F-4D97-AF65-F5344CB8AC3E}">
        <p14:creationId xmlns:p14="http://schemas.microsoft.com/office/powerpoint/2010/main" val="34953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plus(in)">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EB48DDF-FA0D-4356-B55D-000424EF62CF}"/>
              </a:ext>
            </a:extLst>
          </p:cNvPr>
          <p:cNvSpPr>
            <a:spLocks noGrp="1"/>
          </p:cNvSpPr>
          <p:nvPr>
            <p:ph type="title"/>
          </p:nvPr>
        </p:nvSpPr>
        <p:spPr>
          <a:xfrm>
            <a:off x="-950781" y="250027"/>
            <a:ext cx="10364451" cy="1596177"/>
          </a:xfrm>
        </p:spPr>
        <p:txBody>
          <a:bodyPr/>
          <a:lstStyle/>
          <a:p>
            <a:r>
              <a:rPr lang="zh-CN" altLang="en-US" dirty="0"/>
              <a:t>实践与认识的辩证运动及其规律</a:t>
            </a:r>
          </a:p>
        </p:txBody>
      </p:sp>
      <p:sp>
        <p:nvSpPr>
          <p:cNvPr id="3" name="内容占位符 2">
            <a:extLst>
              <a:ext uri="{FF2B5EF4-FFF2-40B4-BE49-F238E27FC236}">
                <a16:creationId xmlns:a16="http://schemas.microsoft.com/office/drawing/2014/main" xmlns="" id="{7D96723C-5D6B-4F81-8DE1-AD8ECF11E052}"/>
              </a:ext>
            </a:extLst>
          </p:cNvPr>
          <p:cNvSpPr>
            <a:spLocks noGrp="1"/>
          </p:cNvSpPr>
          <p:nvPr>
            <p:ph sz="quarter" idx="13"/>
          </p:nvPr>
        </p:nvSpPr>
        <p:spPr>
          <a:xfrm>
            <a:off x="838200" y="1508761"/>
            <a:ext cx="6786489" cy="2491740"/>
          </a:xfrm>
        </p:spPr>
        <p:txBody>
          <a:bodyPr>
            <a:noAutofit/>
          </a:bodyPr>
          <a:lstStyle/>
          <a:p>
            <a:pPr>
              <a:lnSpc>
                <a:spcPct val="150000"/>
              </a:lnSpc>
            </a:pPr>
            <a:r>
              <a:rPr lang="zh-CN" altLang="en-US" dirty="0">
                <a:latin typeface="微软雅黑" panose="020B0503020204020204" pitchFamily="34" charset="-122"/>
                <a:ea typeface="微软雅黑" panose="020B0503020204020204" pitchFamily="34" charset="-122"/>
              </a:rPr>
              <a:t>在实践和认识的辩证运动中，主观必须统一于客观，认识必须统一于实践。</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这种统一是认识和实践的矛盾在发展中的统一，是具体的历史的统一。</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32DBDD5B-B45B-4C19-8A87-9AB7F65C2E64}"/>
              </a:ext>
            </a:extLst>
          </p:cNvPr>
          <p:cNvPicPr>
            <a:picLocks noChangeAspect="1"/>
          </p:cNvPicPr>
          <p:nvPr/>
        </p:nvPicPr>
        <p:blipFill>
          <a:blip r:embed="rId2"/>
          <a:stretch>
            <a:fillRect/>
          </a:stretch>
        </p:blipFill>
        <p:spPr>
          <a:xfrm>
            <a:off x="7624689" y="0"/>
            <a:ext cx="4567311" cy="6858000"/>
          </a:xfrm>
          <a:prstGeom prst="rect">
            <a:avLst/>
          </a:prstGeom>
        </p:spPr>
      </p:pic>
    </p:spTree>
    <p:extLst>
      <p:ext uri="{BB962C8B-B14F-4D97-AF65-F5344CB8AC3E}">
        <p14:creationId xmlns:p14="http://schemas.microsoft.com/office/powerpoint/2010/main" val="365921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anim calcmode="lin" valueType="num">
                                      <p:cBhvr>
                                        <p:cTn id="22" dur="2000" fill="hold"/>
                                        <p:tgtEl>
                                          <p:spTgt spid="4"/>
                                        </p:tgtEl>
                                        <p:attrNameLst>
                                          <p:attrName>ppt_w</p:attrName>
                                        </p:attrNameLst>
                                      </p:cBhvr>
                                      <p:tavLst>
                                        <p:tav tm="0" fmla="#ppt_w*sin(2.5*pi*$)">
                                          <p:val>
                                            <p:fltVal val="0"/>
                                          </p:val>
                                        </p:tav>
                                        <p:tav tm="100000">
                                          <p:val>
                                            <p:fltVal val="1"/>
                                          </p:val>
                                        </p:tav>
                                      </p:tavLst>
                                    </p:anim>
                                    <p:anim calcmode="lin" valueType="num">
                                      <p:cBhvr>
                                        <p:cTn id="23"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custDataLst>
              <p:tags r:id="rId2"/>
            </p:custDataLst>
          </p:nvPr>
        </p:nvSpPr>
        <p:spPr>
          <a:xfrm>
            <a:off x="3187337" y="1162594"/>
            <a:ext cx="5081065" cy="1123406"/>
          </a:xfrm>
          <a:prstGeom prst="roundRect">
            <a:avLst>
              <a:gd name="adj" fmla="val 5000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4000" dirty="0">
                <a:latin typeface="+mj-lt"/>
                <a:ea typeface="+mj-ea"/>
                <a:cs typeface="+mj-cs"/>
              </a:rPr>
              <a:t>第二节 真理与价值</a:t>
            </a:r>
            <a:endParaRPr lang="en-US" altLang="zh-CN" sz="4000" dirty="0">
              <a:latin typeface="+mj-lt"/>
              <a:ea typeface="+mj-ea"/>
              <a:cs typeface="+mj-cs"/>
            </a:endParaRPr>
          </a:p>
        </p:txBody>
      </p:sp>
      <p:grpSp>
        <p:nvGrpSpPr>
          <p:cNvPr id="13" name="组合 12"/>
          <p:cNvGrpSpPr/>
          <p:nvPr>
            <p:custDataLst>
              <p:tags r:id="rId3"/>
            </p:custDataLst>
          </p:nvPr>
        </p:nvGrpSpPr>
        <p:grpSpPr>
          <a:xfrm>
            <a:off x="2921001" y="3261936"/>
            <a:ext cx="6667136" cy="570962"/>
            <a:chOff x="3352804" y="1960350"/>
            <a:chExt cx="5486393" cy="570962"/>
          </a:xfrm>
        </p:grpSpPr>
        <p:cxnSp>
          <p:nvCxnSpPr>
            <p:cNvPr id="14" name="直接连接符 13"/>
            <p:cNvCxnSpPr/>
            <p:nvPr>
              <p:custDataLst>
                <p:tags r:id="rId4"/>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5"/>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6"/>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8"/>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9"/>
              </p:custDataLst>
            </p:nvPr>
          </p:nvSpPr>
          <p:spPr>
            <a:xfrm>
              <a:off x="3352804" y="2139215"/>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23" name="文本框 22"/>
            <p:cNvSpPr txBox="1"/>
            <p:nvPr>
              <p:custDataLst>
                <p:tags r:id="rId10"/>
              </p:custDataLst>
            </p:nvPr>
          </p:nvSpPr>
          <p:spPr>
            <a:xfrm>
              <a:off x="3736074" y="2074999"/>
              <a:ext cx="5103123" cy="452432"/>
            </a:xfrm>
            <a:prstGeom prst="rect">
              <a:avLst/>
            </a:prstGeom>
            <a:noFill/>
          </p:spPr>
          <p:txBody>
            <a:bodyPr wrap="square" rtlCol="0" anchor="ctr">
              <a:noAutofit/>
            </a:bodyPr>
            <a:lstStyle/>
            <a:p>
              <a:pPr>
                <a:lnSpc>
                  <a:spcPct val="130000"/>
                </a:lnSpc>
              </a:pPr>
              <a:r>
                <a:rPr lang="zh-CN" altLang="en-US" sz="3200" dirty="0">
                  <a:solidFill>
                    <a:schemeClr val="accent1">
                      <a:lumMod val="75000"/>
                    </a:schemeClr>
                  </a:solidFill>
                  <a:latin typeface="+mn-lt"/>
                  <a:ea typeface="+mn-ea"/>
                </a:rPr>
                <a:t>真理的客观性、绝对性和相对性</a:t>
              </a:r>
            </a:p>
          </p:txBody>
        </p:sp>
      </p:grpSp>
    </p:spTree>
    <p:custDataLst>
      <p:tags r:id="rId1"/>
    </p:custDataLst>
    <p:extLst>
      <p:ext uri="{BB962C8B-B14F-4D97-AF65-F5344CB8AC3E}">
        <p14:creationId xmlns:p14="http://schemas.microsoft.com/office/powerpoint/2010/main" val="38955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endParaRPr lang="zh-CN" altLang="en-US"/>
          </a:p>
        </p:txBody>
      </p:sp>
      <p:pic>
        <p:nvPicPr>
          <p:cNvPr id="60419" name="内容占位符 5"/>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486276" y="-23813"/>
            <a:ext cx="3986213" cy="6881813"/>
          </a:xfrm>
        </p:spPr>
      </p:pic>
    </p:spTree>
    <p:extLst>
      <p:ext uri="{BB962C8B-B14F-4D97-AF65-F5344CB8AC3E}">
        <p14:creationId xmlns:p14="http://schemas.microsoft.com/office/powerpoint/2010/main" val="34488415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pic>
        <p:nvPicPr>
          <p:cNvPr id="61443"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528764" y="1052514"/>
            <a:ext cx="2778125" cy="3424237"/>
          </a:xfrm>
        </p:spPr>
      </p:pic>
      <p:pic>
        <p:nvPicPr>
          <p:cNvPr id="6144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981076"/>
            <a:ext cx="6096000"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60014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pic>
        <p:nvPicPr>
          <p:cNvPr id="62467"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l="-1653" t="25198" r="1653" b="9052"/>
          <a:stretch>
            <a:fillRect/>
          </a:stretch>
        </p:blipFill>
        <p:spPr bwMode="auto">
          <a:xfrm>
            <a:off x="2484438" y="-20638"/>
            <a:ext cx="7497762" cy="6878638"/>
          </a:xfrm>
        </p:spPr>
      </p:pic>
    </p:spTree>
    <p:extLst>
      <p:ext uri="{BB962C8B-B14F-4D97-AF65-F5344CB8AC3E}">
        <p14:creationId xmlns:p14="http://schemas.microsoft.com/office/powerpoint/2010/main" val="217328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pic>
        <p:nvPicPr>
          <p:cNvPr id="63491"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524000" y="2555876"/>
            <a:ext cx="9144000" cy="2486025"/>
          </a:xfrm>
        </p:spPr>
      </p:pic>
    </p:spTree>
    <p:extLst>
      <p:ext uri="{BB962C8B-B14F-4D97-AF65-F5344CB8AC3E}">
        <p14:creationId xmlns:p14="http://schemas.microsoft.com/office/powerpoint/2010/main" val="34032217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pic>
        <p:nvPicPr>
          <p:cNvPr id="64515" name="内容占位符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416050" y="2924175"/>
            <a:ext cx="9144000" cy="2400300"/>
          </a:xfrm>
        </p:spPr>
      </p:pic>
    </p:spTree>
    <p:extLst>
      <p:ext uri="{BB962C8B-B14F-4D97-AF65-F5344CB8AC3E}">
        <p14:creationId xmlns:p14="http://schemas.microsoft.com/office/powerpoint/2010/main" val="39894459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1</a:t>
            </a:r>
          </a:p>
        </p:txBody>
      </p:sp>
      <p:sp>
        <p:nvSpPr>
          <p:cNvPr id="3" name="标题 2"/>
          <p:cNvSpPr>
            <a:spLocks noGrp="1"/>
          </p:cNvSpPr>
          <p:nvPr>
            <p:ph type="title"/>
            <p:custDataLst>
              <p:tags r:id="rId3"/>
            </p:custDataLst>
          </p:nvPr>
        </p:nvSpPr>
        <p:spPr>
          <a:xfrm>
            <a:off x="3404383" y="2763983"/>
            <a:ext cx="7818378" cy="1330036"/>
          </a:xfrm>
        </p:spPr>
        <p:txBody>
          <a:bodyPr>
            <a:normAutofit/>
          </a:bodyPr>
          <a:lstStyle/>
          <a:p>
            <a:r>
              <a:rPr lang="zh-CN" altLang="en-US" sz="4800" dirty="0"/>
              <a:t>真 理 的 客 观 性</a:t>
            </a:r>
          </a:p>
        </p:txBody>
      </p:sp>
      <p:sp>
        <p:nvSpPr>
          <p:cNvPr id="4" name="文本占位符 3"/>
          <p:cNvSpPr>
            <a:spLocks noGrp="1"/>
          </p:cNvSpPr>
          <p:nvPr>
            <p:ph type="body" idx="1"/>
            <p:custDataLst>
              <p:tags r:id="rId4"/>
            </p:custDataLst>
          </p:nvPr>
        </p:nvSpPr>
        <p:spPr>
          <a:xfrm>
            <a:off x="3226526" y="4362994"/>
            <a:ext cx="7923209" cy="1330036"/>
          </a:xfrm>
        </p:spPr>
        <p:txBody>
          <a:bodyPr>
            <a:noAutofit/>
          </a:bodyPr>
          <a:lstStyle/>
          <a:p>
            <a:pPr algn="l"/>
            <a:r>
              <a:rPr lang="zh-CN" altLang="en-US" sz="2800" dirty="0">
                <a:solidFill>
                  <a:schemeClr val="bg2">
                    <a:lumMod val="50000"/>
                  </a:schemeClr>
                </a:solidFill>
                <a:latin typeface="微软雅黑" panose="020B0503020204020204" pitchFamily="34" charset="-122"/>
                <a:ea typeface="微软雅黑" panose="020B0503020204020204" pitchFamily="34" charset="-122"/>
              </a:rPr>
              <a:t>真理是客观的还是主观的，是一元的还是多元的，是一成不变的还是不断发展的，对这些问题的不同回答构成了不同的真理观。</a:t>
            </a:r>
          </a:p>
        </p:txBody>
      </p:sp>
    </p:spTree>
    <p:custDataLst>
      <p:tags r:id="rId1"/>
    </p:custDataLst>
    <p:extLst>
      <p:ext uri="{BB962C8B-B14F-4D97-AF65-F5344CB8AC3E}">
        <p14:creationId xmlns:p14="http://schemas.microsoft.com/office/powerpoint/2010/main" val="286872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dirty="0"/>
              <a:t> </a:t>
            </a:r>
            <a:endParaRPr lang="zh-CN" altLang="en-US" dirty="0"/>
          </a:p>
        </p:txBody>
      </p:sp>
      <p:pic>
        <p:nvPicPr>
          <p:cNvPr id="6" name="图片占位符 5"/>
          <p:cNvPicPr>
            <a:picLocks noGrp="1" noChangeAspect="1"/>
          </p:cNvPicPr>
          <p:nvPr>
            <p:ph type="pic" idx="1"/>
          </p:nvPr>
        </p:nvPicPr>
        <p:blipFill>
          <a:blip r:embed="rId6"/>
          <a:srcRect l="8338" r="8338"/>
          <a:stretch>
            <a:fillRect/>
          </a:stretch>
        </p:blipFill>
        <p:spPr>
          <a:xfrm>
            <a:off x="6094292" y="1"/>
            <a:ext cx="6097707" cy="6727370"/>
          </a:xfrm>
          <a:prstGeom prst="rect">
            <a:avLst/>
          </a:prstGeom>
        </p:spPr>
      </p:pic>
      <p:sp>
        <p:nvSpPr>
          <p:cNvPr id="4" name="文本占位符 3"/>
          <p:cNvSpPr>
            <a:spLocks noGrp="1"/>
          </p:cNvSpPr>
          <p:nvPr>
            <p:ph type="body" sz="half" idx="2"/>
            <p:custDataLst>
              <p:tags r:id="rId3"/>
            </p:custDataLst>
          </p:nvPr>
        </p:nvSpPr>
        <p:spPr>
          <a:xfrm>
            <a:off x="377371" y="3291839"/>
            <a:ext cx="5716921" cy="3827417"/>
          </a:xfrm>
        </p:spPr>
        <p:txBody>
          <a:bodyPr>
            <a:normAutofit fontScale="85000" lnSpcReduction="10000"/>
          </a:bodyPr>
          <a:lstStyle/>
          <a:p>
            <a:pPr indent="266700" algn="just">
              <a:lnSpc>
                <a:spcPct val="150000"/>
              </a:lnSpc>
              <a:spcAft>
                <a:spcPts val="0"/>
              </a:spcAft>
            </a:pP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马克思科学阐明了人类实践的本质及其在认识世界和改造世界中的作用，创立了科学的实践观。</a:t>
            </a:r>
            <a:endParaRPr lang="en-US"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他在《关于费尔巴哈的提纲》这个集中阐述科学实践观的重要文献中，阐明了</a:t>
            </a:r>
            <a:r>
              <a:rPr lang="zh-CN"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实践是感性的、对象性的物质活动，提出全部社会生活在本质上是实践的</a:t>
            </a: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，并鲜明指出哲学家们只是用不同的方式解释世界，而问题在于改变世界。</a:t>
            </a:r>
            <a:endParaRPr lang="zh-CN" altLang="en-US" dirty="0"/>
          </a:p>
        </p:txBody>
      </p:sp>
      <p:sp>
        <p:nvSpPr>
          <p:cNvPr id="7" name="矩形 6"/>
          <p:cNvSpPr/>
          <p:nvPr/>
        </p:nvSpPr>
        <p:spPr>
          <a:xfrm>
            <a:off x="587829" y="2429691"/>
            <a:ext cx="6754666" cy="646331"/>
          </a:xfrm>
          <a:prstGeom prst="rect">
            <a:avLst/>
          </a:prstGeom>
        </p:spPr>
        <p:txBody>
          <a:bodyPr wrap="square">
            <a:spAutoFit/>
          </a:bodyPr>
          <a:lstStyle/>
          <a:p>
            <a:pPr lvl="0" eaLnBrk="1" hangingPunct="1">
              <a:spcBef>
                <a:spcPts val="0"/>
              </a:spcBef>
              <a:spcAft>
                <a:spcPts val="0"/>
              </a:spcAft>
              <a:defRPr/>
            </a:pPr>
            <a:r>
              <a:rPr lang="zh-CN" altLang="en-US" sz="3600" dirty="0">
                <a:solidFill>
                  <a:srgbClr val="307EAE"/>
                </a:solidFill>
                <a:latin typeface="Arial"/>
                <a:ea typeface="黑体" panose="02010609060101010101" pitchFamily="49" charset="-122"/>
              </a:rPr>
              <a:t>马克思的解释</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61B636-218A-4E72-8136-8DEF0782FBD3}"/>
              </a:ext>
            </a:extLst>
          </p:cNvPr>
          <p:cNvSpPr>
            <a:spLocks noGrp="1"/>
          </p:cNvSpPr>
          <p:nvPr>
            <p:ph type="title"/>
          </p:nvPr>
        </p:nvSpPr>
        <p:spPr>
          <a:xfrm>
            <a:off x="-1608148" y="-64286"/>
            <a:ext cx="10364451" cy="1596177"/>
          </a:xfrm>
        </p:spPr>
        <p:txBody>
          <a:bodyPr/>
          <a:lstStyle/>
          <a:p>
            <a:r>
              <a:rPr lang="zh-CN" altLang="en-US" dirty="0"/>
              <a:t>真理的客观性</a:t>
            </a:r>
          </a:p>
        </p:txBody>
      </p:sp>
      <p:sp>
        <p:nvSpPr>
          <p:cNvPr id="3" name="内容占位符 2">
            <a:extLst>
              <a:ext uri="{FF2B5EF4-FFF2-40B4-BE49-F238E27FC236}">
                <a16:creationId xmlns:a16="http://schemas.microsoft.com/office/drawing/2014/main" xmlns="" id="{743E3C25-57F8-4780-927F-574241C5C1E4}"/>
              </a:ext>
            </a:extLst>
          </p:cNvPr>
          <p:cNvSpPr>
            <a:spLocks noGrp="1"/>
          </p:cNvSpPr>
          <p:nvPr>
            <p:ph sz="quarter" idx="13"/>
          </p:nvPr>
        </p:nvSpPr>
        <p:spPr>
          <a:xfrm>
            <a:off x="5930007" y="-61387"/>
            <a:ext cx="6302771" cy="1685177"/>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真理是不是客观的，这是真理观中的首要问题。对于这个问题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一切唯物主义都作了肯定回答，一切唯心主义都作了否定回答。</a:t>
            </a:r>
          </a:p>
        </p:txBody>
      </p:sp>
      <p:pic>
        <p:nvPicPr>
          <p:cNvPr id="4" name="图片 3">
            <a:extLst>
              <a:ext uri="{FF2B5EF4-FFF2-40B4-BE49-F238E27FC236}">
                <a16:creationId xmlns:a16="http://schemas.microsoft.com/office/drawing/2014/main" xmlns="" id="{68364292-AC54-435A-88B9-326B9BFC8272}"/>
              </a:ext>
            </a:extLst>
          </p:cNvPr>
          <p:cNvPicPr>
            <a:picLocks noChangeAspect="1"/>
          </p:cNvPicPr>
          <p:nvPr/>
        </p:nvPicPr>
        <p:blipFill>
          <a:blip r:embed="rId2"/>
          <a:stretch>
            <a:fillRect/>
          </a:stretch>
        </p:blipFill>
        <p:spPr>
          <a:xfrm>
            <a:off x="838200" y="1348607"/>
            <a:ext cx="2106414" cy="2345141"/>
          </a:xfrm>
          <a:prstGeom prst="rect">
            <a:avLst/>
          </a:prstGeom>
        </p:spPr>
      </p:pic>
      <p:sp>
        <p:nvSpPr>
          <p:cNvPr id="5" name="文本框 4">
            <a:extLst>
              <a:ext uri="{FF2B5EF4-FFF2-40B4-BE49-F238E27FC236}">
                <a16:creationId xmlns:a16="http://schemas.microsoft.com/office/drawing/2014/main" xmlns="" id="{2A2E4C96-4BE6-4297-87FC-FCB0C971B384}"/>
              </a:ext>
            </a:extLst>
          </p:cNvPr>
          <p:cNvSpPr txBox="1"/>
          <p:nvPr/>
        </p:nvSpPr>
        <p:spPr>
          <a:xfrm>
            <a:off x="1445568" y="3731715"/>
            <a:ext cx="877163" cy="369332"/>
          </a:xfrm>
          <a:prstGeom prst="rect">
            <a:avLst/>
          </a:prstGeom>
          <a:noFill/>
        </p:spPr>
        <p:txBody>
          <a:bodyPr wrap="square" rtlCol="0">
            <a:spAutoFit/>
          </a:bodyPr>
          <a:lstStyle/>
          <a:p>
            <a:r>
              <a:rPr lang="zh-CN" altLang="en-US" dirty="0"/>
              <a:t>休谟</a:t>
            </a:r>
          </a:p>
        </p:txBody>
      </p:sp>
      <p:pic>
        <p:nvPicPr>
          <p:cNvPr id="6" name="图片 5">
            <a:extLst>
              <a:ext uri="{FF2B5EF4-FFF2-40B4-BE49-F238E27FC236}">
                <a16:creationId xmlns:a16="http://schemas.microsoft.com/office/drawing/2014/main" xmlns="" id="{AB2DDF9B-444C-4CC7-9C07-C959C6EF0F7B}"/>
              </a:ext>
            </a:extLst>
          </p:cNvPr>
          <p:cNvPicPr>
            <a:picLocks noChangeAspect="1"/>
          </p:cNvPicPr>
          <p:nvPr/>
        </p:nvPicPr>
        <p:blipFill>
          <a:blip r:embed="rId3"/>
          <a:stretch>
            <a:fillRect/>
          </a:stretch>
        </p:blipFill>
        <p:spPr>
          <a:xfrm>
            <a:off x="816104" y="4101047"/>
            <a:ext cx="2128510" cy="2345142"/>
          </a:xfrm>
          <a:prstGeom prst="rect">
            <a:avLst/>
          </a:prstGeom>
        </p:spPr>
      </p:pic>
      <p:sp>
        <p:nvSpPr>
          <p:cNvPr id="7" name="文本框 6">
            <a:extLst>
              <a:ext uri="{FF2B5EF4-FFF2-40B4-BE49-F238E27FC236}">
                <a16:creationId xmlns:a16="http://schemas.microsoft.com/office/drawing/2014/main" xmlns="" id="{AF0EA82F-6D0B-43A3-B263-FB1AE2CCBB7B}"/>
              </a:ext>
            </a:extLst>
          </p:cNvPr>
          <p:cNvSpPr txBox="1"/>
          <p:nvPr/>
        </p:nvSpPr>
        <p:spPr>
          <a:xfrm flipH="1">
            <a:off x="1445568" y="6446188"/>
            <a:ext cx="1348432" cy="369332"/>
          </a:xfrm>
          <a:prstGeom prst="rect">
            <a:avLst/>
          </a:prstGeom>
          <a:noFill/>
        </p:spPr>
        <p:txBody>
          <a:bodyPr wrap="square" rtlCol="0">
            <a:spAutoFit/>
          </a:bodyPr>
          <a:lstStyle/>
          <a:p>
            <a:r>
              <a:rPr lang="zh-CN" altLang="en-US" dirty="0"/>
              <a:t>贝克莱</a:t>
            </a:r>
          </a:p>
        </p:txBody>
      </p:sp>
      <p:pic>
        <p:nvPicPr>
          <p:cNvPr id="8" name="图片 7">
            <a:extLst>
              <a:ext uri="{FF2B5EF4-FFF2-40B4-BE49-F238E27FC236}">
                <a16:creationId xmlns:a16="http://schemas.microsoft.com/office/drawing/2014/main" xmlns="" id="{25551997-B892-4FDE-8C2A-7F57559D0B9D}"/>
              </a:ext>
            </a:extLst>
          </p:cNvPr>
          <p:cNvPicPr>
            <a:picLocks noChangeAspect="1"/>
          </p:cNvPicPr>
          <p:nvPr/>
        </p:nvPicPr>
        <p:blipFill>
          <a:blip r:embed="rId4"/>
          <a:stretch>
            <a:fillRect/>
          </a:stretch>
        </p:blipFill>
        <p:spPr>
          <a:xfrm>
            <a:off x="3574078" y="2597638"/>
            <a:ext cx="2118387" cy="2345142"/>
          </a:xfrm>
          <a:prstGeom prst="rect">
            <a:avLst/>
          </a:prstGeom>
        </p:spPr>
      </p:pic>
      <p:sp>
        <p:nvSpPr>
          <p:cNvPr id="9" name="文本框 8">
            <a:extLst>
              <a:ext uri="{FF2B5EF4-FFF2-40B4-BE49-F238E27FC236}">
                <a16:creationId xmlns:a16="http://schemas.microsoft.com/office/drawing/2014/main" xmlns="" id="{3DFC18D9-BD78-4D6B-8A7A-BA08C5A6013E}"/>
              </a:ext>
            </a:extLst>
          </p:cNvPr>
          <p:cNvSpPr txBox="1"/>
          <p:nvPr/>
        </p:nvSpPr>
        <p:spPr>
          <a:xfrm>
            <a:off x="3953022" y="5120640"/>
            <a:ext cx="923779" cy="369332"/>
          </a:xfrm>
          <a:prstGeom prst="rect">
            <a:avLst/>
          </a:prstGeom>
          <a:noFill/>
        </p:spPr>
        <p:txBody>
          <a:bodyPr wrap="square" rtlCol="0">
            <a:spAutoFit/>
          </a:bodyPr>
          <a:lstStyle/>
          <a:p>
            <a:r>
              <a:rPr lang="zh-CN" altLang="en-US" dirty="0"/>
              <a:t>康德</a:t>
            </a:r>
          </a:p>
        </p:txBody>
      </p:sp>
      <p:pic>
        <p:nvPicPr>
          <p:cNvPr id="10" name="图片 9">
            <a:extLst>
              <a:ext uri="{FF2B5EF4-FFF2-40B4-BE49-F238E27FC236}">
                <a16:creationId xmlns:a16="http://schemas.microsoft.com/office/drawing/2014/main" xmlns="" id="{51278750-70FC-4D9B-8C0F-2690756B6170}"/>
              </a:ext>
            </a:extLst>
          </p:cNvPr>
          <p:cNvPicPr>
            <a:picLocks noChangeAspect="1"/>
          </p:cNvPicPr>
          <p:nvPr/>
        </p:nvPicPr>
        <p:blipFill>
          <a:blip r:embed="rId5"/>
          <a:stretch>
            <a:fillRect/>
          </a:stretch>
        </p:blipFill>
        <p:spPr>
          <a:xfrm>
            <a:off x="9272384" y="1559837"/>
            <a:ext cx="2711037" cy="2452369"/>
          </a:xfrm>
          <a:prstGeom prst="rect">
            <a:avLst/>
          </a:prstGeom>
        </p:spPr>
      </p:pic>
      <p:pic>
        <p:nvPicPr>
          <p:cNvPr id="11" name="图片 10">
            <a:extLst>
              <a:ext uri="{FF2B5EF4-FFF2-40B4-BE49-F238E27FC236}">
                <a16:creationId xmlns:a16="http://schemas.microsoft.com/office/drawing/2014/main" xmlns="" id="{7D452DA6-5F8B-4DA5-9E5B-63AC067B71CE}"/>
              </a:ext>
            </a:extLst>
          </p:cNvPr>
          <p:cNvPicPr>
            <a:picLocks noChangeAspect="1"/>
          </p:cNvPicPr>
          <p:nvPr/>
        </p:nvPicPr>
        <p:blipFill>
          <a:blip r:embed="rId6"/>
          <a:stretch>
            <a:fillRect/>
          </a:stretch>
        </p:blipFill>
        <p:spPr>
          <a:xfrm>
            <a:off x="9277762" y="4444715"/>
            <a:ext cx="2922425" cy="2060574"/>
          </a:xfrm>
          <a:prstGeom prst="rect">
            <a:avLst/>
          </a:prstGeom>
        </p:spPr>
      </p:pic>
      <p:sp>
        <p:nvSpPr>
          <p:cNvPr id="12" name="对话气泡: 椭圆形 11">
            <a:extLst>
              <a:ext uri="{FF2B5EF4-FFF2-40B4-BE49-F238E27FC236}">
                <a16:creationId xmlns:a16="http://schemas.microsoft.com/office/drawing/2014/main" xmlns="" id="{F7C5BEDE-F923-4644-AACF-A08121D0AA15}"/>
              </a:ext>
            </a:extLst>
          </p:cNvPr>
          <p:cNvSpPr/>
          <p:nvPr/>
        </p:nvSpPr>
        <p:spPr>
          <a:xfrm>
            <a:off x="2944614" y="1348607"/>
            <a:ext cx="2106414" cy="841732"/>
          </a:xfrm>
          <a:prstGeom prst="wedgeEllipseCallout">
            <a:avLst>
              <a:gd name="adj1" fmla="val -53885"/>
              <a:gd name="adj2" fmla="val 120545"/>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观念与主体感觉相符合</a:t>
            </a:r>
          </a:p>
        </p:txBody>
      </p:sp>
      <p:sp>
        <p:nvSpPr>
          <p:cNvPr id="13" name="对话气泡: 椭圆形 12">
            <a:extLst>
              <a:ext uri="{FF2B5EF4-FFF2-40B4-BE49-F238E27FC236}">
                <a16:creationId xmlns:a16="http://schemas.microsoft.com/office/drawing/2014/main" xmlns="" id="{99DCF146-8AD9-484B-A9D5-1D3B50247768}"/>
              </a:ext>
            </a:extLst>
          </p:cNvPr>
          <p:cNvSpPr/>
          <p:nvPr/>
        </p:nvSpPr>
        <p:spPr>
          <a:xfrm>
            <a:off x="3823593" y="5475002"/>
            <a:ext cx="2106414" cy="760698"/>
          </a:xfrm>
          <a:prstGeom prst="wedgeEllipseCallout">
            <a:avLst>
              <a:gd name="adj1" fmla="val -92293"/>
              <a:gd name="adj2" fmla="val 57916"/>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真理存在于观念之中</a:t>
            </a:r>
          </a:p>
        </p:txBody>
      </p:sp>
      <p:sp>
        <p:nvSpPr>
          <p:cNvPr id="14" name="对话气泡: 椭圆形 13">
            <a:extLst>
              <a:ext uri="{FF2B5EF4-FFF2-40B4-BE49-F238E27FC236}">
                <a16:creationId xmlns:a16="http://schemas.microsoft.com/office/drawing/2014/main" xmlns="" id="{DDD8E341-B061-4155-B518-450647B90417}"/>
              </a:ext>
            </a:extLst>
          </p:cNvPr>
          <p:cNvSpPr/>
          <p:nvPr/>
        </p:nvSpPr>
        <p:spPr>
          <a:xfrm>
            <a:off x="5809957" y="2190339"/>
            <a:ext cx="1983545" cy="1019947"/>
          </a:xfrm>
          <a:prstGeom prst="wedgeEllipseCallout">
            <a:avLst>
              <a:gd name="adj1" fmla="val -69674"/>
              <a:gd name="adj2" fmla="val 130575"/>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真理是思维与它的先验形式相一致</a:t>
            </a:r>
          </a:p>
        </p:txBody>
      </p:sp>
      <p:sp>
        <p:nvSpPr>
          <p:cNvPr id="15" name="对话气泡: 圆角矩形 14">
            <a:extLst>
              <a:ext uri="{FF2B5EF4-FFF2-40B4-BE49-F238E27FC236}">
                <a16:creationId xmlns:a16="http://schemas.microsoft.com/office/drawing/2014/main" xmlns="" id="{591D9B70-987E-42FD-A775-2F2426745F83}"/>
              </a:ext>
            </a:extLst>
          </p:cNvPr>
          <p:cNvSpPr/>
          <p:nvPr/>
        </p:nvSpPr>
        <p:spPr>
          <a:xfrm>
            <a:off x="7171347" y="3390882"/>
            <a:ext cx="1868871" cy="1053834"/>
          </a:xfrm>
          <a:prstGeom prst="wedgeRoundRectCallout">
            <a:avLst>
              <a:gd name="adj1" fmla="val 60810"/>
              <a:gd name="adj2" fmla="val -106635"/>
              <a:gd name="adj3" fmla="val 1666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真理是某种超验的、永恒的‘理念’</a:t>
            </a:r>
          </a:p>
        </p:txBody>
      </p:sp>
      <p:sp>
        <p:nvSpPr>
          <p:cNvPr id="16" name="文本框 15">
            <a:extLst>
              <a:ext uri="{FF2B5EF4-FFF2-40B4-BE49-F238E27FC236}">
                <a16:creationId xmlns:a16="http://schemas.microsoft.com/office/drawing/2014/main" xmlns="" id="{E5BBE2DE-C468-4BD8-A62F-F4231501D161}"/>
              </a:ext>
            </a:extLst>
          </p:cNvPr>
          <p:cNvSpPr txBox="1"/>
          <p:nvPr/>
        </p:nvSpPr>
        <p:spPr>
          <a:xfrm>
            <a:off x="10093426" y="4012206"/>
            <a:ext cx="1193829" cy="369332"/>
          </a:xfrm>
          <a:prstGeom prst="rect">
            <a:avLst/>
          </a:prstGeom>
          <a:noFill/>
        </p:spPr>
        <p:txBody>
          <a:bodyPr wrap="square" rtlCol="0">
            <a:spAutoFit/>
          </a:bodyPr>
          <a:lstStyle/>
          <a:p>
            <a:r>
              <a:rPr lang="zh-CN" altLang="en-US" dirty="0"/>
              <a:t>柏拉图</a:t>
            </a:r>
          </a:p>
        </p:txBody>
      </p:sp>
      <p:sp>
        <p:nvSpPr>
          <p:cNvPr id="17" name="文本框 16">
            <a:extLst>
              <a:ext uri="{FF2B5EF4-FFF2-40B4-BE49-F238E27FC236}">
                <a16:creationId xmlns:a16="http://schemas.microsoft.com/office/drawing/2014/main" xmlns="" id="{8E1FFB34-E297-41F0-9B6D-FCB9853E061D}"/>
              </a:ext>
            </a:extLst>
          </p:cNvPr>
          <p:cNvSpPr txBox="1"/>
          <p:nvPr/>
        </p:nvSpPr>
        <p:spPr>
          <a:xfrm>
            <a:off x="10093426" y="6492875"/>
            <a:ext cx="1193829" cy="369332"/>
          </a:xfrm>
          <a:prstGeom prst="rect">
            <a:avLst/>
          </a:prstGeom>
          <a:noFill/>
        </p:spPr>
        <p:txBody>
          <a:bodyPr wrap="square" rtlCol="0">
            <a:spAutoFit/>
          </a:bodyPr>
          <a:lstStyle/>
          <a:p>
            <a:r>
              <a:rPr lang="zh-CN" altLang="en-US" dirty="0"/>
              <a:t>黑格尔</a:t>
            </a:r>
          </a:p>
        </p:txBody>
      </p:sp>
      <p:sp>
        <p:nvSpPr>
          <p:cNvPr id="19" name="对话气泡: 圆角矩形 18">
            <a:extLst>
              <a:ext uri="{FF2B5EF4-FFF2-40B4-BE49-F238E27FC236}">
                <a16:creationId xmlns:a16="http://schemas.microsoft.com/office/drawing/2014/main" xmlns="" id="{C2568C37-9CC6-4291-8497-FB2C673CCABF}"/>
              </a:ext>
            </a:extLst>
          </p:cNvPr>
          <p:cNvSpPr/>
          <p:nvPr/>
        </p:nvSpPr>
        <p:spPr>
          <a:xfrm>
            <a:off x="7171347" y="4948085"/>
            <a:ext cx="1868870" cy="1053834"/>
          </a:xfrm>
          <a:prstGeom prst="wedgeRoundRectCallout">
            <a:avLst>
              <a:gd name="adj1" fmla="val 69270"/>
              <a:gd name="adj2" fmla="val 92876"/>
              <a:gd name="adj3" fmla="val 1666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真理是‘绝对理念’的自我显现</a:t>
            </a:r>
          </a:p>
        </p:txBody>
      </p:sp>
    </p:spTree>
    <p:extLst>
      <p:ext uri="{BB962C8B-B14F-4D97-AF65-F5344CB8AC3E}">
        <p14:creationId xmlns:p14="http://schemas.microsoft.com/office/powerpoint/2010/main" val="402093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A356D4-306F-4726-B15D-BFE55A4D5EAE}"/>
              </a:ext>
            </a:extLst>
          </p:cNvPr>
          <p:cNvSpPr>
            <a:spLocks noGrp="1"/>
          </p:cNvSpPr>
          <p:nvPr>
            <p:ph type="title"/>
          </p:nvPr>
        </p:nvSpPr>
        <p:spPr>
          <a:xfrm>
            <a:off x="989349" y="259158"/>
            <a:ext cx="10364451" cy="1596177"/>
          </a:xfrm>
        </p:spPr>
        <p:txBody>
          <a:bodyPr/>
          <a:lstStyle/>
          <a:p>
            <a:r>
              <a:rPr lang="zh-CN" altLang="en-US" dirty="0"/>
              <a:t>真理的客观性</a:t>
            </a:r>
          </a:p>
        </p:txBody>
      </p:sp>
      <p:sp>
        <p:nvSpPr>
          <p:cNvPr id="3" name="内容占位符 2">
            <a:extLst>
              <a:ext uri="{FF2B5EF4-FFF2-40B4-BE49-F238E27FC236}">
                <a16:creationId xmlns:a16="http://schemas.microsoft.com/office/drawing/2014/main" xmlns="" id="{78C9C362-625C-4C48-B71D-EAD31B28BE76}"/>
              </a:ext>
            </a:extLst>
          </p:cNvPr>
          <p:cNvSpPr>
            <a:spLocks noGrp="1"/>
          </p:cNvSpPr>
          <p:nvPr>
            <p:ph sz="quarter" idx="13"/>
          </p:nvPr>
        </p:nvSpPr>
        <p:spPr>
          <a:xfrm>
            <a:off x="838200" y="1508761"/>
            <a:ext cx="10515600" cy="789940"/>
          </a:xfrm>
        </p:spPr>
        <p:txBody>
          <a:bodyPr>
            <a:noAutofit/>
          </a:bodyPr>
          <a:lstStyle/>
          <a:p>
            <a:r>
              <a:rPr lang="zh-CN" altLang="en-US" sz="2800" dirty="0"/>
              <a:t>马克思主义认为，真理是标志主观与客观相符合的哲学范畴，是对客观事物及其规律的正确反映。</a:t>
            </a:r>
          </a:p>
        </p:txBody>
      </p:sp>
      <p:sp>
        <p:nvSpPr>
          <p:cNvPr id="8" name="文本框 7">
            <a:extLst>
              <a:ext uri="{FF2B5EF4-FFF2-40B4-BE49-F238E27FC236}">
                <a16:creationId xmlns:a16="http://schemas.microsoft.com/office/drawing/2014/main" xmlns="" id="{24A26073-CE8D-4B7C-AEAF-E3146157CACB}"/>
              </a:ext>
            </a:extLst>
          </p:cNvPr>
          <p:cNvSpPr txBox="1"/>
          <p:nvPr/>
        </p:nvSpPr>
        <p:spPr>
          <a:xfrm>
            <a:off x="2391508" y="3657600"/>
            <a:ext cx="1294227" cy="646331"/>
          </a:xfrm>
          <a:prstGeom prst="rect">
            <a:avLst/>
          </a:prstGeom>
          <a:solidFill>
            <a:schemeClr val="accent1">
              <a:lumMod val="40000"/>
              <a:lumOff val="60000"/>
            </a:schemeClr>
          </a:solid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主 体</a:t>
            </a:r>
          </a:p>
        </p:txBody>
      </p:sp>
      <p:sp>
        <p:nvSpPr>
          <p:cNvPr id="4" name="矩形 3">
            <a:extLst>
              <a:ext uri="{FF2B5EF4-FFF2-40B4-BE49-F238E27FC236}">
                <a16:creationId xmlns:a16="http://schemas.microsoft.com/office/drawing/2014/main" xmlns="" id="{1CB6A987-C826-42A4-B6DE-282B55BBF9F5}"/>
              </a:ext>
            </a:extLst>
          </p:cNvPr>
          <p:cNvSpPr/>
          <p:nvPr/>
        </p:nvSpPr>
        <p:spPr>
          <a:xfrm>
            <a:off x="6096001" y="3657600"/>
            <a:ext cx="1374750" cy="646331"/>
          </a:xfrm>
          <a:prstGeom prst="rect">
            <a:avLst/>
          </a:prstGeom>
          <a:solidFill>
            <a:schemeClr val="accent1">
              <a:lumMod val="40000"/>
              <a:lumOff val="60000"/>
            </a:schemeClr>
          </a:solidFill>
        </p:spPr>
        <p:txBody>
          <a:bodyPr wrap="square">
            <a:spAutoFit/>
          </a:bodyPr>
          <a:lstStyle/>
          <a:p>
            <a:r>
              <a:rPr lang="zh-CN" altLang="en-US" sz="3600" dirty="0">
                <a:latin typeface="微软雅黑" panose="020B0503020204020204" pitchFamily="34" charset="-122"/>
                <a:ea typeface="微软雅黑" panose="020B0503020204020204" pitchFamily="34" charset="-122"/>
              </a:rPr>
              <a:t>客 体</a:t>
            </a:r>
          </a:p>
        </p:txBody>
      </p:sp>
      <p:sp>
        <p:nvSpPr>
          <p:cNvPr id="5" name="矩形 4">
            <a:extLst>
              <a:ext uri="{FF2B5EF4-FFF2-40B4-BE49-F238E27FC236}">
                <a16:creationId xmlns:a16="http://schemas.microsoft.com/office/drawing/2014/main" xmlns="" id="{6BFCE166-E3D1-4FE8-B5D6-44B2568763D5}"/>
              </a:ext>
            </a:extLst>
          </p:cNvPr>
          <p:cNvSpPr/>
          <p:nvPr/>
        </p:nvSpPr>
        <p:spPr>
          <a:xfrm>
            <a:off x="3404383" y="2869894"/>
            <a:ext cx="3334042" cy="461665"/>
          </a:xfrm>
          <a:prstGeom prst="rect">
            <a:avLst/>
          </a:prstGeom>
        </p:spPr>
        <p:txBody>
          <a:bodyPr wrap="square">
            <a:spAutoFit/>
          </a:bodyPr>
          <a:lstStyle/>
          <a:p>
            <a:pPr lvl="0" algn="ctr">
              <a:spcBef>
                <a:spcPct val="50000"/>
              </a:spcBef>
              <a:defRPr/>
            </a:pPr>
            <a:r>
              <a:rPr kumimoji="1" lang="zh-CN" altLang="en-US" sz="2400" dirty="0">
                <a:solidFill>
                  <a:srgbClr val="FF0000"/>
                </a:solidFill>
                <a:latin typeface="Times New Roman" pitchFamily="18" charset="0"/>
                <a:ea typeface="方正大黑简体" pitchFamily="2" charset="-122"/>
              </a:rPr>
              <a:t>正确反映</a:t>
            </a:r>
          </a:p>
        </p:txBody>
      </p:sp>
      <p:sp>
        <p:nvSpPr>
          <p:cNvPr id="6" name="矩形 5">
            <a:extLst>
              <a:ext uri="{FF2B5EF4-FFF2-40B4-BE49-F238E27FC236}">
                <a16:creationId xmlns:a16="http://schemas.microsoft.com/office/drawing/2014/main" xmlns="" id="{E6EC136B-C129-4523-B8D6-5D8CFC6D0DA2}"/>
              </a:ext>
            </a:extLst>
          </p:cNvPr>
          <p:cNvSpPr/>
          <p:nvPr/>
        </p:nvSpPr>
        <p:spPr>
          <a:xfrm>
            <a:off x="3516923" y="4629972"/>
            <a:ext cx="3010487" cy="461665"/>
          </a:xfrm>
          <a:prstGeom prst="rect">
            <a:avLst/>
          </a:prstGeom>
        </p:spPr>
        <p:txBody>
          <a:bodyPr wrap="square">
            <a:spAutoFit/>
          </a:bodyPr>
          <a:lstStyle/>
          <a:p>
            <a:pPr lvl="0" algn="ctr">
              <a:spcBef>
                <a:spcPct val="50000"/>
              </a:spcBef>
              <a:defRPr/>
            </a:pPr>
            <a:r>
              <a:rPr kumimoji="1" lang="zh-CN" altLang="en-US" sz="2400" dirty="0">
                <a:solidFill>
                  <a:srgbClr val="FF0000"/>
                </a:solidFill>
                <a:latin typeface="Times New Roman" pitchFamily="18" charset="0"/>
                <a:ea typeface="方正大黑简体" pitchFamily="2" charset="-122"/>
              </a:rPr>
              <a:t>歪曲反映</a:t>
            </a:r>
          </a:p>
        </p:txBody>
      </p:sp>
      <p:sp>
        <p:nvSpPr>
          <p:cNvPr id="7" name="矩形 6">
            <a:extLst>
              <a:ext uri="{FF2B5EF4-FFF2-40B4-BE49-F238E27FC236}">
                <a16:creationId xmlns:a16="http://schemas.microsoft.com/office/drawing/2014/main" xmlns="" id="{5ECE120D-5DB0-44AC-9891-81CB0658EFD6}"/>
              </a:ext>
            </a:extLst>
          </p:cNvPr>
          <p:cNvSpPr/>
          <p:nvPr/>
        </p:nvSpPr>
        <p:spPr>
          <a:xfrm>
            <a:off x="8506266" y="3050048"/>
            <a:ext cx="1361518" cy="707886"/>
          </a:xfrm>
          <a:prstGeom prst="rect">
            <a:avLst/>
          </a:prstGeom>
          <a:solidFill>
            <a:srgbClr val="FFFF00"/>
          </a:solidFill>
        </p:spPr>
        <p:txBody>
          <a:bodyPr wrap="square">
            <a:spAutoFit/>
          </a:bodyPr>
          <a:lstStyle/>
          <a:p>
            <a:r>
              <a:rPr lang="zh-CN" altLang="en-US" sz="4000" dirty="0">
                <a:latin typeface="微软雅黑" panose="020B0503020204020204" pitchFamily="34" charset="-122"/>
                <a:ea typeface="微软雅黑" panose="020B0503020204020204" pitchFamily="34" charset="-122"/>
              </a:rPr>
              <a:t>真理</a:t>
            </a:r>
          </a:p>
        </p:txBody>
      </p:sp>
      <p:sp>
        <p:nvSpPr>
          <p:cNvPr id="9" name="矩形 8">
            <a:extLst>
              <a:ext uri="{FF2B5EF4-FFF2-40B4-BE49-F238E27FC236}">
                <a16:creationId xmlns:a16="http://schemas.microsoft.com/office/drawing/2014/main" xmlns="" id="{05C134DA-9BF8-4A50-848E-D5E93447856A}"/>
              </a:ext>
            </a:extLst>
          </p:cNvPr>
          <p:cNvSpPr/>
          <p:nvPr/>
        </p:nvSpPr>
        <p:spPr>
          <a:xfrm>
            <a:off x="8506266" y="4005186"/>
            <a:ext cx="1361519" cy="707886"/>
          </a:xfrm>
          <a:prstGeom prst="rect">
            <a:avLst/>
          </a:prstGeom>
          <a:solidFill>
            <a:srgbClr val="92D050"/>
          </a:solidFill>
        </p:spPr>
        <p:txBody>
          <a:bodyPr wrap="square">
            <a:spAutoFit/>
          </a:bodyPr>
          <a:lstStyle/>
          <a:p>
            <a:r>
              <a:rPr lang="zh-CN" altLang="en-US" sz="4000" dirty="0">
                <a:latin typeface="微软雅黑" panose="020B0503020204020204" pitchFamily="34" charset="-122"/>
                <a:ea typeface="微软雅黑" panose="020B0503020204020204" pitchFamily="34" charset="-122"/>
              </a:rPr>
              <a:t>谬误</a:t>
            </a:r>
          </a:p>
        </p:txBody>
      </p:sp>
      <p:sp>
        <p:nvSpPr>
          <p:cNvPr id="13" name="箭头: 虚尾 12">
            <a:extLst>
              <a:ext uri="{FF2B5EF4-FFF2-40B4-BE49-F238E27FC236}">
                <a16:creationId xmlns:a16="http://schemas.microsoft.com/office/drawing/2014/main" xmlns="" id="{2D4BBE64-FDB0-4640-9197-916081CBC51A}"/>
              </a:ext>
            </a:extLst>
          </p:cNvPr>
          <p:cNvSpPr/>
          <p:nvPr/>
        </p:nvSpPr>
        <p:spPr>
          <a:xfrm>
            <a:off x="4149969" y="3657600"/>
            <a:ext cx="1696697" cy="646330"/>
          </a:xfrm>
          <a:prstGeom prst="striped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弧形 16">
            <a:extLst>
              <a:ext uri="{FF2B5EF4-FFF2-40B4-BE49-F238E27FC236}">
                <a16:creationId xmlns:a16="http://schemas.microsoft.com/office/drawing/2014/main" xmlns="" id="{C9A13A28-5AEF-4907-ACB3-71B515D3E72E}"/>
              </a:ext>
            </a:extLst>
          </p:cNvPr>
          <p:cNvSpPr/>
          <p:nvPr/>
        </p:nvSpPr>
        <p:spPr>
          <a:xfrm>
            <a:off x="7125988" y="4385313"/>
            <a:ext cx="1469372" cy="731520"/>
          </a:xfrm>
          <a:prstGeom prst="curvedUp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上弧形 17">
            <a:extLst>
              <a:ext uri="{FF2B5EF4-FFF2-40B4-BE49-F238E27FC236}">
                <a16:creationId xmlns:a16="http://schemas.microsoft.com/office/drawing/2014/main" xmlns="" id="{5F5CD5A9-BD48-4AAA-A387-CC811745EC90}"/>
              </a:ext>
            </a:extLst>
          </p:cNvPr>
          <p:cNvSpPr/>
          <p:nvPr/>
        </p:nvSpPr>
        <p:spPr>
          <a:xfrm>
            <a:off x="7157170" y="2864350"/>
            <a:ext cx="1469372" cy="793250"/>
          </a:xfrm>
          <a:prstGeom prst="curved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7567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2EE6747-9C26-4C76-B1E7-441E3E8E30D9}"/>
              </a:ext>
            </a:extLst>
          </p:cNvPr>
          <p:cNvSpPr>
            <a:spLocks noGrp="1"/>
          </p:cNvSpPr>
          <p:nvPr>
            <p:ph type="title"/>
          </p:nvPr>
        </p:nvSpPr>
        <p:spPr>
          <a:xfrm>
            <a:off x="749271" y="-194347"/>
            <a:ext cx="10364451" cy="1596177"/>
          </a:xfrm>
        </p:spPr>
        <p:txBody>
          <a:bodyPr/>
          <a:lstStyle/>
          <a:p>
            <a:r>
              <a:rPr lang="zh-CN" altLang="en-US" dirty="0"/>
              <a:t>真理的客观性</a:t>
            </a:r>
          </a:p>
        </p:txBody>
      </p:sp>
      <p:sp>
        <p:nvSpPr>
          <p:cNvPr id="3" name="内容占位符 2">
            <a:extLst>
              <a:ext uri="{FF2B5EF4-FFF2-40B4-BE49-F238E27FC236}">
                <a16:creationId xmlns:a16="http://schemas.microsoft.com/office/drawing/2014/main" xmlns="" id="{3374AD8C-1688-4DE7-B6A4-7AD456578F8C}"/>
              </a:ext>
            </a:extLst>
          </p:cNvPr>
          <p:cNvSpPr>
            <a:spLocks noGrp="1"/>
          </p:cNvSpPr>
          <p:nvPr>
            <p:ph sz="quarter" idx="13"/>
          </p:nvPr>
        </p:nvSpPr>
        <p:spPr>
          <a:xfrm>
            <a:off x="0" y="1019692"/>
            <a:ext cx="12192000" cy="2058183"/>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真理的客观性指真理的内容是对客观事物及其规律的正确反映，真理中包含着不依赖于人和人的意识的客观内容。</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客观性是真理的本质属性，但是真理的形式又是主观的，真理通过感觉、知觉、表象、概念、判断、推理等主观形式表达出来。</a:t>
            </a:r>
          </a:p>
        </p:txBody>
      </p:sp>
      <p:pic>
        <p:nvPicPr>
          <p:cNvPr id="4" name="图片 3">
            <a:extLst>
              <a:ext uri="{FF2B5EF4-FFF2-40B4-BE49-F238E27FC236}">
                <a16:creationId xmlns:a16="http://schemas.microsoft.com/office/drawing/2014/main" xmlns="" id="{CB95F0E4-7D82-483E-9518-5B6BC0DF224B}"/>
              </a:ext>
            </a:extLst>
          </p:cNvPr>
          <p:cNvPicPr>
            <a:picLocks noChangeAspect="1"/>
          </p:cNvPicPr>
          <p:nvPr/>
        </p:nvPicPr>
        <p:blipFill>
          <a:blip r:embed="rId2"/>
          <a:stretch>
            <a:fillRect/>
          </a:stretch>
        </p:blipFill>
        <p:spPr>
          <a:xfrm>
            <a:off x="8423824" y="3766782"/>
            <a:ext cx="3660324" cy="3091218"/>
          </a:xfrm>
          <a:prstGeom prst="rect">
            <a:avLst/>
          </a:prstGeom>
        </p:spPr>
      </p:pic>
      <p:pic>
        <p:nvPicPr>
          <p:cNvPr id="5" name="图片 4">
            <a:extLst>
              <a:ext uri="{FF2B5EF4-FFF2-40B4-BE49-F238E27FC236}">
                <a16:creationId xmlns:a16="http://schemas.microsoft.com/office/drawing/2014/main" xmlns="" id="{0E776336-1B51-4CCE-9EF2-A0BA06185F33}"/>
              </a:ext>
            </a:extLst>
          </p:cNvPr>
          <p:cNvPicPr>
            <a:picLocks noChangeAspect="1"/>
          </p:cNvPicPr>
          <p:nvPr/>
        </p:nvPicPr>
        <p:blipFill>
          <a:blip r:embed="rId3"/>
          <a:stretch>
            <a:fillRect/>
          </a:stretch>
        </p:blipFill>
        <p:spPr>
          <a:xfrm>
            <a:off x="1030804" y="3766782"/>
            <a:ext cx="6206266" cy="2915084"/>
          </a:xfrm>
          <a:prstGeom prst="rect">
            <a:avLst/>
          </a:prstGeom>
        </p:spPr>
      </p:pic>
    </p:spTree>
    <p:extLst>
      <p:ext uri="{BB962C8B-B14F-4D97-AF65-F5344CB8AC3E}">
        <p14:creationId xmlns:p14="http://schemas.microsoft.com/office/powerpoint/2010/main" val="3179203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5A8B984-5AFC-46B1-BCE2-8295A3A1CD73}"/>
              </a:ext>
            </a:extLst>
          </p:cNvPr>
          <p:cNvSpPr>
            <a:spLocks noGrp="1"/>
          </p:cNvSpPr>
          <p:nvPr>
            <p:ph type="title"/>
          </p:nvPr>
        </p:nvSpPr>
        <p:spPr>
          <a:xfrm>
            <a:off x="989349" y="0"/>
            <a:ext cx="10364451" cy="1596177"/>
          </a:xfrm>
        </p:spPr>
        <p:txBody>
          <a:bodyPr/>
          <a:lstStyle/>
          <a:p>
            <a:r>
              <a:rPr lang="zh-CN" altLang="en-US" b="1" dirty="0">
                <a:solidFill>
                  <a:schemeClr val="tx2"/>
                </a:solidFill>
                <a:latin typeface="华文新魏" panose="02010800040101010101" pitchFamily="2" charset="-122"/>
                <a:ea typeface="华文新魏" panose="02010800040101010101" pitchFamily="2" charset="-122"/>
              </a:rPr>
              <a:t>真理的客观性</a:t>
            </a:r>
          </a:p>
        </p:txBody>
      </p:sp>
      <p:sp>
        <p:nvSpPr>
          <p:cNvPr id="3" name="内容占位符 2">
            <a:extLst>
              <a:ext uri="{FF2B5EF4-FFF2-40B4-BE49-F238E27FC236}">
                <a16:creationId xmlns:a16="http://schemas.microsoft.com/office/drawing/2014/main" xmlns="" id="{02B58D4C-02EB-43C3-ACA2-5DD52BAFCE6E}"/>
              </a:ext>
            </a:extLst>
          </p:cNvPr>
          <p:cNvSpPr>
            <a:spLocks noGrp="1"/>
          </p:cNvSpPr>
          <p:nvPr>
            <p:ph sz="quarter" idx="13"/>
          </p:nvPr>
        </p:nvSpPr>
        <p:spPr>
          <a:xfrm>
            <a:off x="838200" y="1310640"/>
            <a:ext cx="10515600" cy="1756117"/>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真理是客观的，凡真理都是客观真理，这是真理问题上的唯物论。</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一切唯物主义认识论都承认和强调真理的客观性，它是唯物主义认识论即反映论的一般原理在真理问题上的贯彻。</a:t>
            </a:r>
          </a:p>
        </p:txBody>
      </p:sp>
      <p:pic>
        <p:nvPicPr>
          <p:cNvPr id="5" name="图片 4">
            <a:extLst>
              <a:ext uri="{FF2B5EF4-FFF2-40B4-BE49-F238E27FC236}">
                <a16:creationId xmlns:a16="http://schemas.microsoft.com/office/drawing/2014/main" xmlns="" id="{4BA42F17-643E-4ED6-A576-B34AC4864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245" y="3777772"/>
            <a:ext cx="5149755" cy="3080227"/>
          </a:xfrm>
          <a:prstGeom prst="rect">
            <a:avLst/>
          </a:prstGeom>
        </p:spPr>
      </p:pic>
    </p:spTree>
    <p:extLst>
      <p:ext uri="{BB962C8B-B14F-4D97-AF65-F5344CB8AC3E}">
        <p14:creationId xmlns:p14="http://schemas.microsoft.com/office/powerpoint/2010/main" val="739173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9E1A688-4502-442B-BCC4-9199A032C909}"/>
              </a:ext>
            </a:extLst>
          </p:cNvPr>
          <p:cNvSpPr>
            <a:spLocks noGrp="1"/>
          </p:cNvSpPr>
          <p:nvPr>
            <p:ph type="title"/>
          </p:nvPr>
        </p:nvSpPr>
        <p:spPr>
          <a:xfrm>
            <a:off x="1002100" y="0"/>
            <a:ext cx="10364451" cy="1596177"/>
          </a:xfrm>
        </p:spPr>
        <p:txBody>
          <a:bodyPr/>
          <a:lstStyle/>
          <a:p>
            <a:r>
              <a:rPr lang="zh-CN" altLang="en-US" b="1" dirty="0">
                <a:solidFill>
                  <a:schemeClr val="tx2"/>
                </a:solidFill>
              </a:rPr>
              <a:t>真理的客观性</a:t>
            </a:r>
          </a:p>
        </p:txBody>
      </p:sp>
      <p:sp>
        <p:nvSpPr>
          <p:cNvPr id="3" name="内容占位符 2">
            <a:extLst>
              <a:ext uri="{FF2B5EF4-FFF2-40B4-BE49-F238E27FC236}">
                <a16:creationId xmlns:a16="http://schemas.microsoft.com/office/drawing/2014/main" xmlns="" id="{DAB5D71B-66F7-4817-B9F0-1E51F7FC8D6C}"/>
              </a:ext>
            </a:extLst>
          </p:cNvPr>
          <p:cNvSpPr>
            <a:spLocks noGrp="1"/>
          </p:cNvSpPr>
          <p:nvPr>
            <p:ph sz="quarter" idx="13"/>
          </p:nvPr>
        </p:nvSpPr>
        <p:spPr>
          <a:xfrm>
            <a:off x="838200" y="1310640"/>
            <a:ext cx="10515600" cy="1854591"/>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真理的客观性决定了真理的一元性。</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真理的一元性是指在同一条件下对于特定的认识客体的真理性认识只有一个，而不可能有多个。</a:t>
            </a:r>
            <a:endParaRPr lang="en-US" altLang="zh-CN" sz="28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EF926843-378B-46B5-8FE6-FA32AE8DB85A}"/>
              </a:ext>
            </a:extLst>
          </p:cNvPr>
          <p:cNvSpPr/>
          <p:nvPr/>
        </p:nvSpPr>
        <p:spPr>
          <a:xfrm>
            <a:off x="0" y="3857179"/>
            <a:ext cx="4459458" cy="3000821"/>
          </a:xfrm>
          <a:prstGeom prst="rect">
            <a:avLst/>
          </a:prstGeom>
          <a:solidFill>
            <a:schemeClr val="accent1">
              <a:lumMod val="20000"/>
              <a:lumOff val="80000"/>
            </a:schemeClr>
          </a:solid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随着科技的发展，人们对地球的形状已经有了一个明确的认识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地球并不是一个正球体，而是一个两极稍扁、赤道略鼓的不规则球体，地球的平均半径</a:t>
            </a:r>
            <a:r>
              <a:rPr lang="en-US" altLang="zh-CN" dirty="0">
                <a:latin typeface="微软雅黑" panose="020B0503020204020204" pitchFamily="34" charset="-122"/>
                <a:ea typeface="微软雅黑" panose="020B0503020204020204" pitchFamily="34" charset="-122"/>
              </a:rPr>
              <a:t>6371</a:t>
            </a:r>
            <a:r>
              <a:rPr lang="zh-CN" altLang="en-US" dirty="0">
                <a:latin typeface="微软雅黑" panose="020B0503020204020204" pitchFamily="34" charset="-122"/>
                <a:ea typeface="微软雅黑" panose="020B0503020204020204" pitchFamily="34" charset="-122"/>
              </a:rPr>
              <a:t>千米 ，最大周长约</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万千米，表面积约</a:t>
            </a:r>
            <a:r>
              <a:rPr lang="en-US" altLang="zh-CN" dirty="0">
                <a:latin typeface="微软雅黑" panose="020B0503020204020204" pitchFamily="34" charset="-122"/>
                <a:ea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rPr>
              <a:t>亿平方千米。但得到这一正确认识却经过了相当漫长的过程。</a:t>
            </a:r>
          </a:p>
        </p:txBody>
      </p:sp>
      <p:pic>
        <p:nvPicPr>
          <p:cNvPr id="5" name="图片 4">
            <a:extLst>
              <a:ext uri="{FF2B5EF4-FFF2-40B4-BE49-F238E27FC236}">
                <a16:creationId xmlns:a16="http://schemas.microsoft.com/office/drawing/2014/main" xmlns="" id="{96DC6C0A-7DED-42FF-9ED4-4BE909456102}"/>
              </a:ext>
            </a:extLst>
          </p:cNvPr>
          <p:cNvPicPr>
            <a:picLocks noChangeAspect="1"/>
          </p:cNvPicPr>
          <p:nvPr/>
        </p:nvPicPr>
        <p:blipFill>
          <a:blip r:embed="rId2"/>
          <a:stretch>
            <a:fillRect/>
          </a:stretch>
        </p:blipFill>
        <p:spPr>
          <a:xfrm>
            <a:off x="4636108" y="3857179"/>
            <a:ext cx="3096436" cy="2904298"/>
          </a:xfrm>
          <a:prstGeom prst="rect">
            <a:avLst/>
          </a:prstGeom>
        </p:spPr>
      </p:pic>
      <p:pic>
        <p:nvPicPr>
          <p:cNvPr id="6" name="图片 5">
            <a:extLst>
              <a:ext uri="{FF2B5EF4-FFF2-40B4-BE49-F238E27FC236}">
                <a16:creationId xmlns:a16="http://schemas.microsoft.com/office/drawing/2014/main" xmlns="" id="{AAD16B7D-1CE4-4D7F-8E18-9BA9EB817A8F}"/>
              </a:ext>
            </a:extLst>
          </p:cNvPr>
          <p:cNvPicPr>
            <a:picLocks noChangeAspect="1"/>
          </p:cNvPicPr>
          <p:nvPr/>
        </p:nvPicPr>
        <p:blipFill>
          <a:blip r:embed="rId3"/>
          <a:stretch>
            <a:fillRect/>
          </a:stretch>
        </p:blipFill>
        <p:spPr>
          <a:xfrm>
            <a:off x="8483600" y="3857179"/>
            <a:ext cx="2870200" cy="2928593"/>
          </a:xfrm>
          <a:prstGeom prst="rect">
            <a:avLst/>
          </a:prstGeom>
        </p:spPr>
      </p:pic>
    </p:spTree>
    <p:extLst>
      <p:ext uri="{BB962C8B-B14F-4D97-AF65-F5344CB8AC3E}">
        <p14:creationId xmlns:p14="http://schemas.microsoft.com/office/powerpoint/2010/main" val="32512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80">
                                          <p:stCondLst>
                                            <p:cond delay="0"/>
                                          </p:stCondLst>
                                        </p:cTn>
                                        <p:tgtEl>
                                          <p:spTgt spid="4"/>
                                        </p:tgtEl>
                                      </p:cBhvr>
                                    </p:animEffect>
                                    <p:anim calcmode="lin" valueType="num">
                                      <p:cBhvr>
                                        <p:cTn id="2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7" dur="26">
                                          <p:stCondLst>
                                            <p:cond delay="650"/>
                                          </p:stCondLst>
                                        </p:cTn>
                                        <p:tgtEl>
                                          <p:spTgt spid="4"/>
                                        </p:tgtEl>
                                      </p:cBhvr>
                                      <p:to x="100000" y="60000"/>
                                    </p:animScale>
                                    <p:animScale>
                                      <p:cBhvr>
                                        <p:cTn id="28" dur="166" decel="50000">
                                          <p:stCondLst>
                                            <p:cond delay="676"/>
                                          </p:stCondLst>
                                        </p:cTn>
                                        <p:tgtEl>
                                          <p:spTgt spid="4"/>
                                        </p:tgtEl>
                                      </p:cBhvr>
                                      <p:to x="100000" y="100000"/>
                                    </p:animScale>
                                    <p:animScale>
                                      <p:cBhvr>
                                        <p:cTn id="29" dur="26">
                                          <p:stCondLst>
                                            <p:cond delay="1312"/>
                                          </p:stCondLst>
                                        </p:cTn>
                                        <p:tgtEl>
                                          <p:spTgt spid="4"/>
                                        </p:tgtEl>
                                      </p:cBhvr>
                                      <p:to x="100000" y="80000"/>
                                    </p:animScale>
                                    <p:animScale>
                                      <p:cBhvr>
                                        <p:cTn id="30" dur="166" decel="50000">
                                          <p:stCondLst>
                                            <p:cond delay="1338"/>
                                          </p:stCondLst>
                                        </p:cTn>
                                        <p:tgtEl>
                                          <p:spTgt spid="4"/>
                                        </p:tgtEl>
                                      </p:cBhvr>
                                      <p:to x="100000" y="100000"/>
                                    </p:animScale>
                                    <p:animScale>
                                      <p:cBhvr>
                                        <p:cTn id="31" dur="26">
                                          <p:stCondLst>
                                            <p:cond delay="1642"/>
                                          </p:stCondLst>
                                        </p:cTn>
                                        <p:tgtEl>
                                          <p:spTgt spid="4"/>
                                        </p:tgtEl>
                                      </p:cBhvr>
                                      <p:to x="100000" y="90000"/>
                                    </p:animScale>
                                    <p:animScale>
                                      <p:cBhvr>
                                        <p:cTn id="32" dur="166" decel="50000">
                                          <p:stCondLst>
                                            <p:cond delay="1668"/>
                                          </p:stCondLst>
                                        </p:cTn>
                                        <p:tgtEl>
                                          <p:spTgt spid="4"/>
                                        </p:tgtEl>
                                      </p:cBhvr>
                                      <p:to x="100000" y="100000"/>
                                    </p:animScale>
                                    <p:animScale>
                                      <p:cBhvr>
                                        <p:cTn id="33" dur="26">
                                          <p:stCondLst>
                                            <p:cond delay="1808"/>
                                          </p:stCondLst>
                                        </p:cTn>
                                        <p:tgtEl>
                                          <p:spTgt spid="4"/>
                                        </p:tgtEl>
                                      </p:cBhvr>
                                      <p:to x="100000" y="95000"/>
                                    </p:animScale>
                                    <p:animScale>
                                      <p:cBhvr>
                                        <p:cTn id="34"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2</a:t>
            </a:r>
          </a:p>
        </p:txBody>
      </p:sp>
      <p:sp>
        <p:nvSpPr>
          <p:cNvPr id="3" name="标题 2"/>
          <p:cNvSpPr>
            <a:spLocks noGrp="1"/>
          </p:cNvSpPr>
          <p:nvPr>
            <p:ph type="title"/>
            <p:custDataLst>
              <p:tags r:id="rId3"/>
            </p:custDataLst>
          </p:nvPr>
        </p:nvSpPr>
        <p:spPr>
          <a:xfrm>
            <a:off x="3516923" y="2763983"/>
            <a:ext cx="7705837" cy="1330036"/>
          </a:xfrm>
        </p:spPr>
        <p:txBody>
          <a:bodyPr>
            <a:normAutofit/>
          </a:bodyPr>
          <a:lstStyle/>
          <a:p>
            <a:r>
              <a:rPr lang="zh-CN" altLang="en-US" sz="4800" dirty="0"/>
              <a:t>真理的绝对性和相对性</a:t>
            </a:r>
          </a:p>
        </p:txBody>
      </p:sp>
      <p:sp>
        <p:nvSpPr>
          <p:cNvPr id="4" name="文本占位符 3"/>
          <p:cNvSpPr>
            <a:spLocks noGrp="1"/>
          </p:cNvSpPr>
          <p:nvPr>
            <p:ph type="body" idx="1"/>
            <p:custDataLst>
              <p:tags r:id="rId4"/>
            </p:custDataLst>
          </p:nvPr>
        </p:nvSpPr>
        <p:spPr>
          <a:xfrm>
            <a:off x="3086100" y="4362994"/>
            <a:ext cx="8063635" cy="1745706"/>
          </a:xfrm>
        </p:spPr>
        <p:txBody>
          <a:bodyPr>
            <a:noAutofit/>
          </a:bodyPr>
          <a:lstStyle/>
          <a:p>
            <a:r>
              <a:rPr lang="zh-CN" altLang="en-US" sz="3200" dirty="0">
                <a:solidFill>
                  <a:schemeClr val="bg2">
                    <a:lumMod val="50000"/>
                  </a:schemeClr>
                </a:solidFill>
                <a:latin typeface="微软雅黑" panose="020B0503020204020204" pitchFamily="34" charset="-122"/>
                <a:ea typeface="微软雅黑" panose="020B0503020204020204" pitchFamily="34" charset="-122"/>
              </a:rPr>
              <a:t>真理是一个过程。就真理的发展过程以及人们对它的认识和掌握程度来说，真理既具有绝对性，又具有相对性，它们是同一客观真理的两种属性，这是真理问题上的辩证法。</a:t>
            </a:r>
          </a:p>
        </p:txBody>
      </p:sp>
    </p:spTree>
    <p:custDataLst>
      <p:tags r:id="rId1"/>
    </p:custDataLst>
    <p:extLst>
      <p:ext uri="{BB962C8B-B14F-4D97-AF65-F5344CB8AC3E}">
        <p14:creationId xmlns:p14="http://schemas.microsoft.com/office/powerpoint/2010/main" val="300018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03AF800-2E78-4771-BF56-0E8362822551}"/>
              </a:ext>
            </a:extLst>
          </p:cNvPr>
          <p:cNvSpPr>
            <a:spLocks noGrp="1"/>
          </p:cNvSpPr>
          <p:nvPr>
            <p:ph type="title"/>
          </p:nvPr>
        </p:nvSpPr>
        <p:spPr>
          <a:xfrm>
            <a:off x="838200" y="129541"/>
            <a:ext cx="10515600" cy="977900"/>
          </a:xfrm>
        </p:spPr>
        <p:txBody>
          <a:bodyPr/>
          <a:lstStyle/>
          <a:p>
            <a:r>
              <a:rPr lang="zh-CN" altLang="en-US" dirty="0"/>
              <a:t>真理的绝对性和相对性</a:t>
            </a:r>
          </a:p>
        </p:txBody>
      </p:sp>
      <p:sp>
        <p:nvSpPr>
          <p:cNvPr id="3" name="内容占位符 2">
            <a:extLst>
              <a:ext uri="{FF2B5EF4-FFF2-40B4-BE49-F238E27FC236}">
                <a16:creationId xmlns:a16="http://schemas.microsoft.com/office/drawing/2014/main" xmlns="" id="{37D010CF-305C-43B2-8731-F4637A646A2F}"/>
              </a:ext>
            </a:extLst>
          </p:cNvPr>
          <p:cNvSpPr>
            <a:spLocks noGrp="1"/>
          </p:cNvSpPr>
          <p:nvPr>
            <p:ph sz="quarter" idx="13"/>
          </p:nvPr>
        </p:nvSpPr>
        <p:spPr>
          <a:xfrm>
            <a:off x="0" y="1043359"/>
            <a:ext cx="12192000" cy="2276615"/>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真理的绝对性是指真理主客观统一的确定性和发展的无限性。</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它有两个方面的含义：一是指任何真理都标志着主观与客观之间的符合，都包含着不依赖于人和人的意识的客观内容</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都同谬误有原则的界限。这一点是绝对的、无条件的。</a:t>
            </a:r>
            <a:endParaRPr lang="en-US" altLang="zh-CN" sz="28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4A6007E5-8B42-44F2-ACD4-6628E86EDA63}"/>
              </a:ext>
            </a:extLst>
          </p:cNvPr>
          <p:cNvPicPr>
            <a:picLocks noChangeAspect="1"/>
          </p:cNvPicPr>
          <p:nvPr/>
        </p:nvPicPr>
        <p:blipFill>
          <a:blip r:embed="rId2"/>
          <a:stretch>
            <a:fillRect/>
          </a:stretch>
        </p:blipFill>
        <p:spPr>
          <a:xfrm>
            <a:off x="981833" y="3852002"/>
            <a:ext cx="2788309" cy="3005998"/>
          </a:xfrm>
          <a:prstGeom prst="rect">
            <a:avLst/>
          </a:prstGeom>
        </p:spPr>
      </p:pic>
      <p:sp>
        <p:nvSpPr>
          <p:cNvPr id="5" name="Text Box 20">
            <a:extLst>
              <a:ext uri="{FF2B5EF4-FFF2-40B4-BE49-F238E27FC236}">
                <a16:creationId xmlns:a16="http://schemas.microsoft.com/office/drawing/2014/main" xmlns="" id="{49525B8A-C5E3-4B8C-878A-3C36AC11CED1}"/>
              </a:ext>
            </a:extLst>
          </p:cNvPr>
          <p:cNvSpPr txBox="1">
            <a:spLocks noChangeArrowheads="1"/>
          </p:cNvSpPr>
          <p:nvPr/>
        </p:nvSpPr>
        <p:spPr bwMode="auto">
          <a:xfrm>
            <a:off x="3770142" y="4495800"/>
            <a:ext cx="66118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spcBef>
                <a:spcPct val="20000"/>
              </a:spcBef>
              <a:buClr>
                <a:schemeClr val="folHlink"/>
              </a:buClr>
              <a:buSzPct val="90000"/>
              <a:buFont typeface="Wingdings" panose="05000000000000000000" pitchFamily="2" charset="2"/>
              <a:buChar char="w"/>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sz="2400" dirty="0">
                <a:solidFill>
                  <a:schemeClr val="accent1">
                    <a:lumMod val="75000"/>
                  </a:schemeClr>
                </a:solidFill>
                <a:latin typeface="Times New Roman" panose="02020603050405020304" pitchFamily="18" charset="0"/>
                <a:ea typeface="方正大黑简体" pitchFamily="2" charset="-122"/>
              </a:rPr>
              <a:t>毕达哥拉斯</a:t>
            </a:r>
          </a:p>
        </p:txBody>
      </p:sp>
      <p:pic>
        <p:nvPicPr>
          <p:cNvPr id="7" name="图片 6">
            <a:extLst>
              <a:ext uri="{FF2B5EF4-FFF2-40B4-BE49-F238E27FC236}">
                <a16:creationId xmlns:a16="http://schemas.microsoft.com/office/drawing/2014/main" xmlns="" id="{EEB47841-0859-46BE-8814-FD7BE7AC82E2}"/>
              </a:ext>
            </a:extLst>
          </p:cNvPr>
          <p:cNvPicPr>
            <a:picLocks noChangeAspect="1"/>
          </p:cNvPicPr>
          <p:nvPr/>
        </p:nvPicPr>
        <p:blipFill>
          <a:blip r:embed="rId3"/>
          <a:stretch>
            <a:fillRect/>
          </a:stretch>
        </p:blipFill>
        <p:spPr>
          <a:xfrm>
            <a:off x="6416486" y="3722462"/>
            <a:ext cx="3136024" cy="2459395"/>
          </a:xfrm>
          <a:prstGeom prst="rect">
            <a:avLst/>
          </a:prstGeom>
        </p:spPr>
      </p:pic>
      <p:pic>
        <p:nvPicPr>
          <p:cNvPr id="9" name="图片 8">
            <a:extLst>
              <a:ext uri="{FF2B5EF4-FFF2-40B4-BE49-F238E27FC236}">
                <a16:creationId xmlns:a16="http://schemas.microsoft.com/office/drawing/2014/main" xmlns="" id="{6A3AFF21-0ED2-46FB-9D76-E3BDA4A1CCE8}"/>
              </a:ext>
            </a:extLst>
          </p:cNvPr>
          <p:cNvPicPr>
            <a:picLocks noChangeAspect="1"/>
          </p:cNvPicPr>
          <p:nvPr/>
        </p:nvPicPr>
        <p:blipFill>
          <a:blip r:embed="rId4"/>
          <a:stretch>
            <a:fillRect/>
          </a:stretch>
        </p:blipFill>
        <p:spPr>
          <a:xfrm>
            <a:off x="6482972" y="5815362"/>
            <a:ext cx="3136024" cy="1238859"/>
          </a:xfrm>
          <a:prstGeom prst="rect">
            <a:avLst/>
          </a:prstGeom>
        </p:spPr>
      </p:pic>
    </p:spTree>
    <p:extLst>
      <p:ext uri="{BB962C8B-B14F-4D97-AF65-F5344CB8AC3E}">
        <p14:creationId xmlns:p14="http://schemas.microsoft.com/office/powerpoint/2010/main" val="24871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plus(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plus(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233134-E51D-4CD6-8E0A-A26170CF326A}"/>
              </a:ext>
            </a:extLst>
          </p:cNvPr>
          <p:cNvSpPr>
            <a:spLocks noGrp="1"/>
          </p:cNvSpPr>
          <p:nvPr>
            <p:ph type="title"/>
          </p:nvPr>
        </p:nvSpPr>
        <p:spPr>
          <a:xfrm>
            <a:off x="-1228924" y="277323"/>
            <a:ext cx="10364451" cy="1596177"/>
          </a:xfrm>
        </p:spPr>
        <p:txBody>
          <a:bodyPr/>
          <a:lstStyle/>
          <a:p>
            <a:r>
              <a:rPr lang="zh-CN" altLang="en-US" dirty="0"/>
              <a:t>真理的绝对性和相对性</a:t>
            </a:r>
          </a:p>
        </p:txBody>
      </p:sp>
      <p:sp>
        <p:nvSpPr>
          <p:cNvPr id="3" name="内容占位符 2">
            <a:extLst>
              <a:ext uri="{FF2B5EF4-FFF2-40B4-BE49-F238E27FC236}">
                <a16:creationId xmlns:a16="http://schemas.microsoft.com/office/drawing/2014/main" xmlns="" id="{CBDF27CB-247C-485E-9AE1-CDF26F5A86F6}"/>
              </a:ext>
            </a:extLst>
          </p:cNvPr>
          <p:cNvSpPr>
            <a:spLocks noGrp="1"/>
          </p:cNvSpPr>
          <p:nvPr>
            <p:ph sz="quarter" idx="13"/>
          </p:nvPr>
        </p:nvSpPr>
        <p:spPr>
          <a:xfrm>
            <a:off x="731520" y="1744394"/>
            <a:ext cx="5570806" cy="2869809"/>
          </a:xfrm>
        </p:spPr>
        <p:txBody>
          <a:bodyPr>
            <a:normAutofit fontScale="92500" lnSpcReduction="10000"/>
          </a:bodyPr>
          <a:lstStyle/>
          <a:p>
            <a:pPr lvl="0">
              <a:lnSpc>
                <a:spcPct val="150000"/>
              </a:lnSpc>
              <a:buClr>
                <a:srgbClr val="5DBFAD">
                  <a:lumMod val="75000"/>
                </a:srgbClr>
              </a:buClr>
            </a:pPr>
            <a:r>
              <a:rPr lang="zh-CN" altLang="en-US" sz="2800" dirty="0">
                <a:solidFill>
                  <a:srgbClr val="3D3F41"/>
                </a:solidFill>
                <a:latin typeface="微软雅黑" panose="020B0503020204020204" pitchFamily="34" charset="-122"/>
                <a:ea typeface="微软雅黑" panose="020B0503020204020204" pitchFamily="34" charset="-122"/>
              </a:rPr>
              <a:t>二是人类认识按其本性来说，能够正确认识无限发展着的物质世界，认识每前进一步，都是对无限发展着的物质世界的接近，这一点也是绝对的、无条件的。</a:t>
            </a:r>
          </a:p>
          <a:p>
            <a:endParaRPr lang="zh-CN" altLang="en-US" dirty="0"/>
          </a:p>
        </p:txBody>
      </p:sp>
      <p:pic>
        <p:nvPicPr>
          <p:cNvPr id="7" name="图片 6">
            <a:extLst>
              <a:ext uri="{FF2B5EF4-FFF2-40B4-BE49-F238E27FC236}">
                <a16:creationId xmlns:a16="http://schemas.microsoft.com/office/drawing/2014/main" xmlns="" id="{6AE11045-2611-46F4-B965-41153F448806}"/>
              </a:ext>
            </a:extLst>
          </p:cNvPr>
          <p:cNvPicPr>
            <a:picLocks noChangeAspect="1"/>
          </p:cNvPicPr>
          <p:nvPr/>
        </p:nvPicPr>
        <p:blipFill>
          <a:blip r:embed="rId2"/>
          <a:stretch>
            <a:fillRect/>
          </a:stretch>
        </p:blipFill>
        <p:spPr>
          <a:xfrm>
            <a:off x="7427743" y="1"/>
            <a:ext cx="4764258" cy="6858000"/>
          </a:xfrm>
          <a:prstGeom prst="rect">
            <a:avLst/>
          </a:prstGeom>
        </p:spPr>
      </p:pic>
    </p:spTree>
    <p:extLst>
      <p:ext uri="{BB962C8B-B14F-4D97-AF65-F5344CB8AC3E}">
        <p14:creationId xmlns:p14="http://schemas.microsoft.com/office/powerpoint/2010/main" val="398158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3D6CB8-ECD4-473A-9DF9-BE3F2310ED65}"/>
              </a:ext>
            </a:extLst>
          </p:cNvPr>
          <p:cNvSpPr>
            <a:spLocks noGrp="1"/>
          </p:cNvSpPr>
          <p:nvPr>
            <p:ph type="title"/>
          </p:nvPr>
        </p:nvSpPr>
        <p:spPr>
          <a:xfrm>
            <a:off x="838200" y="12702"/>
            <a:ext cx="10515600" cy="879104"/>
          </a:xfrm>
        </p:spPr>
        <p:txBody>
          <a:bodyPr/>
          <a:lstStyle/>
          <a:p>
            <a:r>
              <a:rPr lang="zh-CN" altLang="en-US" dirty="0"/>
              <a:t>真理的绝对性和相对性</a:t>
            </a:r>
          </a:p>
        </p:txBody>
      </p:sp>
      <p:sp>
        <p:nvSpPr>
          <p:cNvPr id="3" name="内容占位符 2">
            <a:extLst>
              <a:ext uri="{FF2B5EF4-FFF2-40B4-BE49-F238E27FC236}">
                <a16:creationId xmlns:a16="http://schemas.microsoft.com/office/drawing/2014/main" xmlns="" id="{1BF28DD6-A6DF-4C63-9876-08A770853707}"/>
              </a:ext>
            </a:extLst>
          </p:cNvPr>
          <p:cNvSpPr>
            <a:spLocks noGrp="1"/>
          </p:cNvSpPr>
          <p:nvPr>
            <p:ph sz="quarter" idx="13"/>
          </p:nvPr>
        </p:nvSpPr>
        <p:spPr>
          <a:xfrm>
            <a:off x="0" y="711370"/>
            <a:ext cx="12192000" cy="2997031"/>
          </a:xfrm>
        </p:spPr>
        <p:txBody>
          <a:bodyPr>
            <a:noAutofit/>
          </a:bodyPr>
          <a:lstStyle/>
          <a:p>
            <a:pPr>
              <a:lnSpc>
                <a:spcPct val="160000"/>
              </a:lnSpc>
            </a:pPr>
            <a:r>
              <a:rPr lang="zh-CN" altLang="en-US" sz="2800" dirty="0">
                <a:latin typeface="微软雅黑" panose="020B0503020204020204" pitchFamily="34" charset="-122"/>
                <a:ea typeface="微软雅黑" panose="020B0503020204020204" pitchFamily="34" charset="-122"/>
              </a:rPr>
              <a:t>真理的相对性是指人们在一定条件下对客观事物及其本质和发展规律的正确认识总是有限度的、不完善的。</a:t>
            </a:r>
            <a:endParaRPr lang="en-US" altLang="zh-CN" sz="2800" dirty="0">
              <a:latin typeface="微软雅黑" panose="020B0503020204020204" pitchFamily="34" charset="-122"/>
              <a:ea typeface="微软雅黑" panose="020B0503020204020204" pitchFamily="34" charset="-122"/>
            </a:endParaRPr>
          </a:p>
          <a:p>
            <a:pPr>
              <a:lnSpc>
                <a:spcPct val="160000"/>
              </a:lnSpc>
            </a:pPr>
            <a:r>
              <a:rPr lang="zh-CN" altLang="en-US" sz="2800" dirty="0">
                <a:latin typeface="微软雅黑" panose="020B0503020204020204" pitchFamily="34" charset="-122"/>
                <a:ea typeface="微软雅黑" panose="020B0503020204020204" pitchFamily="34" charset="-122"/>
              </a:rPr>
              <a:t>它具有两个方面的含义：一是从客观世界的整体来看，任何真理都只是对客观世界的某一阶段、某一部分的正确认识，人类已经达到的认识的广度总是有限度的，因而，认识有待扩展。</a:t>
            </a:r>
            <a:endParaRPr lang="en-US" altLang="zh-CN" sz="28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D72B620A-2BE5-4305-8D5B-F9D0047EF6EA}"/>
              </a:ext>
            </a:extLst>
          </p:cNvPr>
          <p:cNvPicPr>
            <a:picLocks noChangeAspect="1"/>
          </p:cNvPicPr>
          <p:nvPr/>
        </p:nvPicPr>
        <p:blipFill>
          <a:blip r:embed="rId2"/>
          <a:stretch>
            <a:fillRect/>
          </a:stretch>
        </p:blipFill>
        <p:spPr>
          <a:xfrm>
            <a:off x="838200" y="3530991"/>
            <a:ext cx="3438442" cy="2615639"/>
          </a:xfrm>
          <a:prstGeom prst="rect">
            <a:avLst/>
          </a:prstGeom>
        </p:spPr>
      </p:pic>
      <p:sp>
        <p:nvSpPr>
          <p:cNvPr id="6" name="Text Box 4">
            <a:extLst>
              <a:ext uri="{FF2B5EF4-FFF2-40B4-BE49-F238E27FC236}">
                <a16:creationId xmlns:a16="http://schemas.microsoft.com/office/drawing/2014/main" xmlns="" id="{76CC0CAE-C40B-400D-B3D7-79089329971B}"/>
              </a:ext>
            </a:extLst>
          </p:cNvPr>
          <p:cNvSpPr txBox="1">
            <a:spLocks noChangeArrowheads="1"/>
          </p:cNvSpPr>
          <p:nvPr/>
        </p:nvSpPr>
        <p:spPr bwMode="auto">
          <a:xfrm>
            <a:off x="1422400" y="5842337"/>
            <a:ext cx="2980788" cy="1015663"/>
          </a:xfrm>
          <a:prstGeom prst="rect">
            <a:avLst/>
          </a:prstGeom>
          <a:noFill/>
          <a:ln w="952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folHlink"/>
              </a:buClr>
              <a:buSzPct val="90000"/>
              <a:buFont typeface="Wingdings" panose="05000000000000000000" pitchFamily="2" charset="2"/>
              <a:buChar char="w"/>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6000" dirty="0">
                <a:solidFill>
                  <a:srgbClr val="CCCCFF">
                    <a:lumMod val="10000"/>
                  </a:srgbClr>
                </a:solidFill>
                <a:latin typeface="Times New Roman" panose="02020603050405020304" pitchFamily="18" charset="0"/>
              </a:rPr>
              <a:t>a</a:t>
            </a:r>
            <a:r>
              <a:rPr kumimoji="1" lang="en-US" altLang="zh-CN" sz="6000" baseline="30000" dirty="0">
                <a:solidFill>
                  <a:srgbClr val="CCCCFF">
                    <a:lumMod val="10000"/>
                  </a:srgbClr>
                </a:solidFill>
                <a:latin typeface="Times New Roman" panose="02020603050405020304" pitchFamily="18" charset="0"/>
              </a:rPr>
              <a:t>2</a:t>
            </a:r>
            <a:r>
              <a:rPr kumimoji="1" lang="en-US" altLang="zh-CN" sz="6000" dirty="0">
                <a:solidFill>
                  <a:srgbClr val="CCCCFF">
                    <a:lumMod val="10000"/>
                  </a:srgbClr>
                </a:solidFill>
                <a:latin typeface="Times New Roman" panose="02020603050405020304" pitchFamily="18" charset="0"/>
              </a:rPr>
              <a:t>+b</a:t>
            </a:r>
            <a:r>
              <a:rPr kumimoji="1" lang="en-US" altLang="zh-CN" sz="6000" baseline="30000" dirty="0">
                <a:solidFill>
                  <a:srgbClr val="CCCCFF">
                    <a:lumMod val="10000"/>
                  </a:srgbClr>
                </a:solidFill>
                <a:latin typeface="Times New Roman" panose="02020603050405020304" pitchFamily="18" charset="0"/>
              </a:rPr>
              <a:t>2</a:t>
            </a:r>
            <a:r>
              <a:rPr kumimoji="1" lang="en-US" altLang="zh-CN" sz="6000" dirty="0">
                <a:solidFill>
                  <a:srgbClr val="CCCCFF">
                    <a:lumMod val="10000"/>
                  </a:srgbClr>
                </a:solidFill>
                <a:latin typeface="Times New Roman" panose="02020603050405020304" pitchFamily="18" charset="0"/>
              </a:rPr>
              <a:t>=c</a:t>
            </a:r>
            <a:r>
              <a:rPr kumimoji="1" lang="en-US" altLang="zh-CN" sz="6000" baseline="30000" dirty="0">
                <a:solidFill>
                  <a:srgbClr val="CCCCFF">
                    <a:lumMod val="10000"/>
                  </a:srgbClr>
                </a:solidFill>
                <a:latin typeface="Times New Roman" panose="02020603050405020304" pitchFamily="18" charset="0"/>
              </a:rPr>
              <a:t>2</a:t>
            </a:r>
          </a:p>
        </p:txBody>
      </p:sp>
      <p:pic>
        <p:nvPicPr>
          <p:cNvPr id="7" name="图片 6">
            <a:extLst>
              <a:ext uri="{FF2B5EF4-FFF2-40B4-BE49-F238E27FC236}">
                <a16:creationId xmlns:a16="http://schemas.microsoft.com/office/drawing/2014/main" xmlns="" id="{A113812B-0FE4-4218-8358-52F6A302691B}"/>
              </a:ext>
            </a:extLst>
          </p:cNvPr>
          <p:cNvPicPr>
            <a:picLocks noChangeAspect="1"/>
          </p:cNvPicPr>
          <p:nvPr/>
        </p:nvPicPr>
        <p:blipFill>
          <a:blip r:embed="rId3"/>
          <a:stretch>
            <a:fillRect/>
          </a:stretch>
        </p:blipFill>
        <p:spPr>
          <a:xfrm>
            <a:off x="7012302" y="3360721"/>
            <a:ext cx="2993395" cy="2816596"/>
          </a:xfrm>
          <a:prstGeom prst="rect">
            <a:avLst/>
          </a:prstGeom>
        </p:spPr>
      </p:pic>
      <p:pic>
        <p:nvPicPr>
          <p:cNvPr id="8" name="图片 7">
            <a:extLst>
              <a:ext uri="{FF2B5EF4-FFF2-40B4-BE49-F238E27FC236}">
                <a16:creationId xmlns:a16="http://schemas.microsoft.com/office/drawing/2014/main" xmlns="" id="{78D08BC5-152F-492B-859E-62456443478F}"/>
              </a:ext>
            </a:extLst>
          </p:cNvPr>
          <p:cNvPicPr>
            <a:picLocks noChangeAspect="1"/>
          </p:cNvPicPr>
          <p:nvPr/>
        </p:nvPicPr>
        <p:blipFill>
          <a:blip r:embed="rId4"/>
          <a:stretch>
            <a:fillRect/>
          </a:stretch>
        </p:blipFill>
        <p:spPr>
          <a:xfrm>
            <a:off x="7138848" y="5535773"/>
            <a:ext cx="3311896" cy="1603387"/>
          </a:xfrm>
          <a:prstGeom prst="rect">
            <a:avLst/>
          </a:prstGeom>
        </p:spPr>
      </p:pic>
      <p:pic>
        <p:nvPicPr>
          <p:cNvPr id="9" name="图片 8">
            <a:extLst>
              <a:ext uri="{FF2B5EF4-FFF2-40B4-BE49-F238E27FC236}">
                <a16:creationId xmlns:a16="http://schemas.microsoft.com/office/drawing/2014/main" xmlns="" id="{926D4653-68AC-413F-9E1B-82912B491D00}"/>
              </a:ext>
            </a:extLst>
          </p:cNvPr>
          <p:cNvPicPr>
            <a:picLocks noChangeAspect="1"/>
          </p:cNvPicPr>
          <p:nvPr/>
        </p:nvPicPr>
        <p:blipFill>
          <a:blip r:embed="rId5"/>
          <a:stretch>
            <a:fillRect/>
          </a:stretch>
        </p:blipFill>
        <p:spPr>
          <a:xfrm>
            <a:off x="4763509" y="4511677"/>
            <a:ext cx="1700931" cy="329213"/>
          </a:xfrm>
          <a:prstGeom prst="rect">
            <a:avLst/>
          </a:prstGeom>
        </p:spPr>
      </p:pic>
    </p:spTree>
    <p:extLst>
      <p:ext uri="{BB962C8B-B14F-4D97-AF65-F5344CB8AC3E}">
        <p14:creationId xmlns:p14="http://schemas.microsoft.com/office/powerpoint/2010/main" val="13326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dissolv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BE08D57-3EED-4BEA-B09F-6588BBFECC77}"/>
              </a:ext>
            </a:extLst>
          </p:cNvPr>
          <p:cNvSpPr>
            <a:spLocks noGrp="1"/>
          </p:cNvSpPr>
          <p:nvPr>
            <p:ph type="title"/>
          </p:nvPr>
        </p:nvSpPr>
        <p:spPr>
          <a:xfrm>
            <a:off x="913774" y="222732"/>
            <a:ext cx="10364451" cy="1596177"/>
          </a:xfrm>
        </p:spPr>
        <p:txBody>
          <a:bodyPr/>
          <a:lstStyle/>
          <a:p>
            <a:r>
              <a:rPr lang="zh-CN" altLang="en-US" dirty="0"/>
              <a:t>真理的绝对性和相对性</a:t>
            </a:r>
          </a:p>
        </p:txBody>
      </p:sp>
      <p:sp>
        <p:nvSpPr>
          <p:cNvPr id="3" name="内容占位符 2">
            <a:extLst>
              <a:ext uri="{FF2B5EF4-FFF2-40B4-BE49-F238E27FC236}">
                <a16:creationId xmlns:a16="http://schemas.microsoft.com/office/drawing/2014/main" xmlns="" id="{50D41D06-B62F-4334-B878-FA6A0395FC2E}"/>
              </a:ext>
            </a:extLst>
          </p:cNvPr>
          <p:cNvSpPr>
            <a:spLocks noGrp="1"/>
          </p:cNvSpPr>
          <p:nvPr>
            <p:ph sz="quarter" idx="13"/>
          </p:nvPr>
        </p:nvSpPr>
        <p:spPr>
          <a:xfrm>
            <a:off x="838200" y="1508761"/>
            <a:ext cx="10515600" cy="1920240"/>
          </a:xfrm>
        </p:spPr>
        <p:txBody>
          <a:bodyPr>
            <a:normAutofit lnSpcReduction="10000"/>
          </a:bodyPr>
          <a:lstStyle/>
          <a:p>
            <a:pPr>
              <a:lnSpc>
                <a:spcPct val="150000"/>
              </a:lnSpc>
            </a:pPr>
            <a:r>
              <a:rPr lang="zh-CN" altLang="en-US" sz="2800" dirty="0">
                <a:latin typeface="微软雅黑" panose="020B0503020204020204" pitchFamily="34" charset="-122"/>
                <a:ea typeface="微软雅黑" panose="020B0503020204020204" pitchFamily="34" charset="-122"/>
              </a:rPr>
              <a:t>二是就特定事物而言，任何真理都只是对客观对象一定方面、一定层次和一定程度的正确认识，认识反映事物的深度是有限度的，或是近似性的。因而，认识有待深化。</a:t>
            </a:r>
          </a:p>
          <a:p>
            <a:endParaRPr lang="zh-CN" altLang="en-US" dirty="0"/>
          </a:p>
        </p:txBody>
      </p:sp>
      <p:pic>
        <p:nvPicPr>
          <p:cNvPr id="4" name="图片 3">
            <a:extLst>
              <a:ext uri="{FF2B5EF4-FFF2-40B4-BE49-F238E27FC236}">
                <a16:creationId xmlns:a16="http://schemas.microsoft.com/office/drawing/2014/main" xmlns="" id="{153D812D-ABF5-4440-9D38-5BC5621C50DC}"/>
              </a:ext>
            </a:extLst>
          </p:cNvPr>
          <p:cNvPicPr>
            <a:picLocks noChangeAspect="1"/>
          </p:cNvPicPr>
          <p:nvPr/>
        </p:nvPicPr>
        <p:blipFill>
          <a:blip r:embed="rId2"/>
          <a:stretch>
            <a:fillRect/>
          </a:stretch>
        </p:blipFill>
        <p:spPr>
          <a:xfrm>
            <a:off x="1069146" y="3627122"/>
            <a:ext cx="3981156" cy="3230878"/>
          </a:xfrm>
          <a:prstGeom prst="rect">
            <a:avLst/>
          </a:prstGeom>
        </p:spPr>
      </p:pic>
      <p:pic>
        <p:nvPicPr>
          <p:cNvPr id="5" name="图片 4">
            <a:extLst>
              <a:ext uri="{FF2B5EF4-FFF2-40B4-BE49-F238E27FC236}">
                <a16:creationId xmlns:a16="http://schemas.microsoft.com/office/drawing/2014/main" xmlns="" id="{3780B0AD-3A62-4A9D-8556-65C13A15336C}"/>
              </a:ext>
            </a:extLst>
          </p:cNvPr>
          <p:cNvPicPr>
            <a:picLocks noChangeAspect="1"/>
          </p:cNvPicPr>
          <p:nvPr/>
        </p:nvPicPr>
        <p:blipFill>
          <a:blip r:embed="rId3"/>
          <a:stretch>
            <a:fillRect/>
          </a:stretch>
        </p:blipFill>
        <p:spPr>
          <a:xfrm>
            <a:off x="6443002" y="3663498"/>
            <a:ext cx="4529797" cy="3194502"/>
          </a:xfrm>
          <a:prstGeom prst="rect">
            <a:avLst/>
          </a:prstGeom>
        </p:spPr>
      </p:pic>
    </p:spTree>
    <p:extLst>
      <p:ext uri="{BB962C8B-B14F-4D97-AF65-F5344CB8AC3E}">
        <p14:creationId xmlns:p14="http://schemas.microsoft.com/office/powerpoint/2010/main" val="360988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1394980" y="308030"/>
            <a:ext cx="9402041" cy="855751"/>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solidFill>
                <a:effectLst/>
                <a:latin typeface="+mn-lt"/>
                <a:ea typeface="+mj-ea"/>
                <a:cs typeface="+mj-cs"/>
              </a:defRPr>
            </a:lvl1pPr>
          </a:lstStyle>
          <a:p>
            <a:r>
              <a:rPr lang="zh-CN" altLang="en-US" sz="3600" dirty="0">
                <a:solidFill>
                  <a:schemeClr val="bg2">
                    <a:lumMod val="50000"/>
                  </a:schemeClr>
                </a:solidFill>
                <a:latin typeface="+mj-lt"/>
              </a:rPr>
              <a:t>实践的基本特征</a:t>
            </a:r>
          </a:p>
        </p:txBody>
      </p:sp>
      <p:grpSp>
        <p:nvGrpSpPr>
          <p:cNvPr id="30" name="组合 29"/>
          <p:cNvGrpSpPr/>
          <p:nvPr/>
        </p:nvGrpSpPr>
        <p:grpSpPr>
          <a:xfrm>
            <a:off x="1394980" y="1163781"/>
            <a:ext cx="10339820" cy="5140035"/>
            <a:chOff x="1006475" y="2060574"/>
            <a:chExt cx="7512903" cy="4057650"/>
          </a:xfrm>
        </p:grpSpPr>
        <p:pic>
          <p:nvPicPr>
            <p:cNvPr id="31"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475" y="2781300"/>
              <a:ext cx="3328988"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31"/>
            <p:cNvGrpSpPr>
              <a:grpSpLocks/>
            </p:cNvGrpSpPr>
            <p:nvPr/>
          </p:nvGrpSpPr>
          <p:grpSpPr bwMode="auto">
            <a:xfrm>
              <a:off x="3724275" y="2060574"/>
              <a:ext cx="4795103" cy="4057650"/>
              <a:chOff x="0" y="-1"/>
              <a:chExt cx="4795538" cy="4058194"/>
            </a:xfrm>
          </p:grpSpPr>
          <p:sp>
            <p:nvSpPr>
              <p:cNvPr id="33" name="燕尾形箭头 32"/>
              <p:cNvSpPr>
                <a:spLocks noChangeArrowheads="1"/>
              </p:cNvSpPr>
              <p:nvPr/>
            </p:nvSpPr>
            <p:spPr bwMode="auto">
              <a:xfrm rot="5400000" flipV="1">
                <a:off x="-1384576" y="1384575"/>
                <a:ext cx="4058194" cy="1289041"/>
              </a:xfrm>
              <a:prstGeom prst="notchedRightArrow">
                <a:avLst>
                  <a:gd name="adj1" fmla="val 50000"/>
                  <a:gd name="adj2" fmla="val 43186"/>
                </a:avLst>
              </a:prstGeom>
              <a:solidFill>
                <a:srgbClr val="F2F2F2"/>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1300">
                  <a:solidFill>
                    <a:srgbClr val="FFFFFF"/>
                  </a:solidFill>
                  <a:ea typeface="微软雅黑" panose="020B0503020204020204" pitchFamily="34" charset="-122"/>
                </a:endParaRPr>
              </a:p>
            </p:txBody>
          </p:sp>
          <p:sp>
            <p:nvSpPr>
              <p:cNvPr id="34" name="圆角矩形 33"/>
              <p:cNvSpPr>
                <a:spLocks noChangeArrowheads="1"/>
              </p:cNvSpPr>
              <p:nvPr/>
            </p:nvSpPr>
            <p:spPr bwMode="auto">
              <a:xfrm>
                <a:off x="374157" y="560766"/>
                <a:ext cx="540722" cy="516654"/>
              </a:xfrm>
              <a:prstGeom prst="roundRect">
                <a:avLst>
                  <a:gd name="adj" fmla="val 50000"/>
                </a:avLst>
              </a:prstGeom>
              <a:solidFill>
                <a:srgbClr val="FFC000"/>
              </a:solidFill>
              <a:ln w="34925" cap="flat" cmpd="sng">
                <a:solidFill>
                  <a:srgbClr val="FFFFFF"/>
                </a:solidFill>
                <a:bevel/>
                <a:headEnd/>
                <a:tailEnd/>
              </a:ln>
            </p:spPr>
            <p:txBody>
              <a:bodyPr anchor="ct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1200">
                  <a:solidFill>
                    <a:srgbClr val="FFFFFF"/>
                  </a:solidFill>
                  <a:ea typeface="微软雅黑" panose="020B0503020204020204" pitchFamily="34" charset="-122"/>
                </a:endParaRPr>
              </a:p>
            </p:txBody>
          </p:sp>
          <p:sp>
            <p:nvSpPr>
              <p:cNvPr id="35" name="圆角矩形 34"/>
              <p:cNvSpPr>
                <a:spLocks noChangeArrowheads="1"/>
              </p:cNvSpPr>
              <p:nvPr/>
            </p:nvSpPr>
            <p:spPr bwMode="auto">
              <a:xfrm>
                <a:off x="374157" y="1546239"/>
                <a:ext cx="540722" cy="516654"/>
              </a:xfrm>
              <a:prstGeom prst="roundRect">
                <a:avLst>
                  <a:gd name="adj" fmla="val 50000"/>
                </a:avLst>
              </a:prstGeom>
              <a:solidFill>
                <a:srgbClr val="92D050"/>
              </a:solidFill>
              <a:ln w="34925" cap="flat" cmpd="sng">
                <a:solidFill>
                  <a:srgbClr val="FFFFFF"/>
                </a:solidFill>
                <a:bevel/>
                <a:headEnd/>
                <a:tailEnd/>
              </a:ln>
            </p:spPr>
            <p:txBody>
              <a:bodyPr anchor="ct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1200">
                  <a:solidFill>
                    <a:srgbClr val="FFFFFF"/>
                  </a:solidFill>
                  <a:ea typeface="微软雅黑" panose="020B0503020204020204" pitchFamily="34" charset="-122"/>
                </a:endParaRPr>
              </a:p>
            </p:txBody>
          </p:sp>
          <p:sp>
            <p:nvSpPr>
              <p:cNvPr id="36" name="圆角矩形 35"/>
              <p:cNvSpPr>
                <a:spLocks noChangeArrowheads="1"/>
              </p:cNvSpPr>
              <p:nvPr/>
            </p:nvSpPr>
            <p:spPr bwMode="auto">
              <a:xfrm>
                <a:off x="374157" y="2531712"/>
                <a:ext cx="540722" cy="516654"/>
              </a:xfrm>
              <a:prstGeom prst="roundRect">
                <a:avLst>
                  <a:gd name="adj" fmla="val 50000"/>
                </a:avLst>
              </a:prstGeom>
              <a:solidFill>
                <a:srgbClr val="58ACF2"/>
              </a:solidFill>
              <a:ln w="34925" cap="flat" cmpd="sng">
                <a:solidFill>
                  <a:srgbClr val="FFFFFF"/>
                </a:solidFill>
                <a:bevel/>
                <a:headEnd/>
                <a:tailEnd/>
              </a:ln>
            </p:spPr>
            <p:txBody>
              <a:bodyPr anchor="ct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1200">
                  <a:solidFill>
                    <a:srgbClr val="FFFFFF"/>
                  </a:solidFill>
                  <a:ea typeface="微软雅黑" panose="020B0503020204020204" pitchFamily="34" charset="-122"/>
                </a:endParaRPr>
              </a:p>
            </p:txBody>
          </p:sp>
          <p:sp>
            <p:nvSpPr>
              <p:cNvPr id="37" name="TextBox 32"/>
              <p:cNvSpPr>
                <a:spLocks noChangeArrowheads="1"/>
              </p:cNvSpPr>
              <p:nvPr/>
            </p:nvSpPr>
            <p:spPr bwMode="auto">
              <a:xfrm>
                <a:off x="1130926" y="912111"/>
                <a:ext cx="2963125" cy="6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30000"/>
                  </a:lnSpc>
                </a:pPr>
                <a:r>
                  <a:rPr lang="zh-CN" altLang="en-US" sz="2800" dirty="0">
                    <a:solidFill>
                      <a:srgbClr val="757070"/>
                    </a:solidFill>
                    <a:latin typeface="微软雅黑" panose="020B0503020204020204" pitchFamily="34" charset="-122"/>
                    <a:ea typeface="微软雅黑" panose="020B0503020204020204" pitchFamily="34" charset="-122"/>
                    <a:sym typeface="幼圆" panose="02010509060101010101" pitchFamily="49" charset="-122"/>
                  </a:rPr>
                  <a:t>实践具有直接现实性</a:t>
                </a:r>
                <a:endParaRPr lang="zh-CN" altLang="en-US" sz="2800" dirty="0">
                  <a:latin typeface="微软雅黑" panose="020B0503020204020204" pitchFamily="34" charset="-122"/>
                  <a:ea typeface="微软雅黑" panose="020B0503020204020204" pitchFamily="34" charset="-122"/>
                </a:endParaRPr>
              </a:p>
            </p:txBody>
          </p:sp>
          <p:sp>
            <p:nvSpPr>
              <p:cNvPr id="38" name="TextBox 35"/>
              <p:cNvSpPr>
                <a:spLocks noChangeArrowheads="1"/>
              </p:cNvSpPr>
              <p:nvPr/>
            </p:nvSpPr>
            <p:spPr bwMode="auto">
              <a:xfrm>
                <a:off x="1130927" y="350209"/>
                <a:ext cx="1344150" cy="58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10000"/>
                  </a:lnSpc>
                </a:pPr>
                <a:r>
                  <a:rPr lang="zh-CN" altLang="en-US" sz="3200" b="1" dirty="0">
                    <a:solidFill>
                      <a:srgbClr val="FFCB02"/>
                    </a:solidFill>
                    <a:latin typeface="微软雅黑" panose="020B0503020204020204" pitchFamily="34" charset="-122"/>
                    <a:ea typeface="微软雅黑" panose="020B0503020204020204" pitchFamily="34" charset="-122"/>
                    <a:sym typeface="微软雅黑" panose="020B0503020204020204" pitchFamily="34" charset="-122"/>
                  </a:rPr>
                  <a:t>第一</a:t>
                </a:r>
              </a:p>
            </p:txBody>
          </p:sp>
          <p:sp>
            <p:nvSpPr>
              <p:cNvPr id="39" name="TextBox 32"/>
              <p:cNvSpPr>
                <a:spLocks noChangeArrowheads="1"/>
              </p:cNvSpPr>
              <p:nvPr/>
            </p:nvSpPr>
            <p:spPr bwMode="auto">
              <a:xfrm>
                <a:off x="1096851" y="1907683"/>
                <a:ext cx="3346268" cy="6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30000"/>
                  </a:lnSpc>
                </a:pPr>
                <a:r>
                  <a:rPr lang="zh-CN" altLang="en-US" sz="2800" dirty="0">
                    <a:solidFill>
                      <a:srgbClr val="757070"/>
                    </a:solidFill>
                    <a:latin typeface="微软雅黑" panose="020B0503020204020204" pitchFamily="34" charset="-122"/>
                    <a:ea typeface="微软雅黑" panose="020B0503020204020204" pitchFamily="34" charset="-122"/>
                    <a:sym typeface="幼圆" panose="02010509060101010101" pitchFamily="49" charset="-122"/>
                  </a:rPr>
                  <a:t>实践具有自觉能动性</a:t>
                </a:r>
                <a:endParaRPr lang="zh-CN" altLang="en-US" sz="2800" dirty="0">
                  <a:latin typeface="微软雅黑" panose="020B0503020204020204" pitchFamily="34" charset="-122"/>
                  <a:ea typeface="微软雅黑" panose="020B0503020204020204" pitchFamily="34" charset="-122"/>
                </a:endParaRPr>
              </a:p>
            </p:txBody>
          </p:sp>
          <p:sp>
            <p:nvSpPr>
              <p:cNvPr id="40" name="TextBox 35"/>
              <p:cNvSpPr>
                <a:spLocks noChangeArrowheads="1"/>
              </p:cNvSpPr>
              <p:nvPr/>
            </p:nvSpPr>
            <p:spPr bwMode="auto">
              <a:xfrm>
                <a:off x="1130927" y="1430065"/>
                <a:ext cx="1344149" cy="54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10000"/>
                  </a:lnSpc>
                </a:pPr>
                <a:r>
                  <a:rPr lang="zh-CN" altLang="en-US" sz="3200" b="1" dirty="0">
                    <a:solidFill>
                      <a:srgbClr val="9BDC56"/>
                    </a:solidFill>
                    <a:latin typeface="微软雅黑" panose="020B0503020204020204" pitchFamily="34" charset="-122"/>
                    <a:ea typeface="微软雅黑" panose="020B0503020204020204" pitchFamily="34" charset="-122"/>
                    <a:sym typeface="微软雅黑" panose="020B0503020204020204" pitchFamily="34" charset="-122"/>
                  </a:rPr>
                  <a:t>第二</a:t>
                </a:r>
              </a:p>
            </p:txBody>
          </p:sp>
          <p:sp>
            <p:nvSpPr>
              <p:cNvPr id="41" name="TextBox 32"/>
              <p:cNvSpPr>
                <a:spLocks noChangeArrowheads="1"/>
              </p:cNvSpPr>
              <p:nvPr/>
            </p:nvSpPr>
            <p:spPr bwMode="auto">
              <a:xfrm>
                <a:off x="1130926" y="2860519"/>
                <a:ext cx="3664612" cy="6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30000"/>
                  </a:lnSpc>
                </a:pPr>
                <a:r>
                  <a:rPr lang="zh-CN" altLang="en-US" sz="2800" dirty="0">
                    <a:solidFill>
                      <a:srgbClr val="757070"/>
                    </a:solidFill>
                    <a:latin typeface="微软雅黑" panose="020B0503020204020204" pitchFamily="34" charset="-122"/>
                    <a:ea typeface="微软雅黑" panose="020B0503020204020204" pitchFamily="34" charset="-122"/>
                    <a:sym typeface="幼圆" panose="02010509060101010101" pitchFamily="49" charset="-122"/>
                  </a:rPr>
                  <a:t>实践具有社会历史性</a:t>
                </a:r>
                <a:endParaRPr lang="zh-CN" altLang="en-US" sz="2800" dirty="0">
                  <a:latin typeface="微软雅黑" panose="020B0503020204020204" pitchFamily="34" charset="-122"/>
                  <a:ea typeface="微软雅黑" panose="020B0503020204020204" pitchFamily="34" charset="-122"/>
                </a:endParaRPr>
              </a:p>
            </p:txBody>
          </p:sp>
          <p:sp>
            <p:nvSpPr>
              <p:cNvPr id="42" name="TextBox 35"/>
              <p:cNvSpPr>
                <a:spLocks noChangeArrowheads="1"/>
              </p:cNvSpPr>
              <p:nvPr/>
            </p:nvSpPr>
            <p:spPr bwMode="auto">
              <a:xfrm>
                <a:off x="1130927" y="2449286"/>
                <a:ext cx="1344149" cy="47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10000"/>
                  </a:lnSpc>
                </a:pPr>
                <a:r>
                  <a:rPr lang="zh-CN" altLang="en-US" sz="2800" b="1" dirty="0">
                    <a:solidFill>
                      <a:srgbClr val="5EB6FF"/>
                    </a:solidFill>
                    <a:latin typeface="微软雅黑" panose="020B0503020204020204" pitchFamily="34" charset="-122"/>
                    <a:ea typeface="微软雅黑" panose="020B0503020204020204" pitchFamily="34" charset="-122"/>
                    <a:sym typeface="微软雅黑" panose="020B0503020204020204" pitchFamily="34" charset="-122"/>
                  </a:rPr>
                  <a:t>第三</a:t>
                </a: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053724-7F6F-4EB0-B225-9D4540A92999}"/>
              </a:ext>
            </a:extLst>
          </p:cNvPr>
          <p:cNvSpPr>
            <a:spLocks noGrp="1"/>
          </p:cNvSpPr>
          <p:nvPr>
            <p:ph type="title"/>
          </p:nvPr>
        </p:nvSpPr>
        <p:spPr>
          <a:xfrm>
            <a:off x="-1003926" y="266700"/>
            <a:ext cx="10364451" cy="1596177"/>
          </a:xfrm>
        </p:spPr>
        <p:txBody>
          <a:bodyPr/>
          <a:lstStyle/>
          <a:p>
            <a:r>
              <a:rPr lang="zh-CN" altLang="en-US" dirty="0"/>
              <a:t>真理的绝对性和相对性</a:t>
            </a:r>
          </a:p>
        </p:txBody>
      </p:sp>
      <p:sp>
        <p:nvSpPr>
          <p:cNvPr id="3" name="内容占位符 2">
            <a:extLst>
              <a:ext uri="{FF2B5EF4-FFF2-40B4-BE49-F238E27FC236}">
                <a16:creationId xmlns:a16="http://schemas.microsoft.com/office/drawing/2014/main" xmlns="" id="{B5766C92-317A-4EBF-A694-1963D72A0E09}"/>
              </a:ext>
            </a:extLst>
          </p:cNvPr>
          <p:cNvSpPr>
            <a:spLocks noGrp="1"/>
          </p:cNvSpPr>
          <p:nvPr>
            <p:ph sz="quarter" idx="13"/>
          </p:nvPr>
        </p:nvSpPr>
        <p:spPr>
          <a:xfrm>
            <a:off x="838200" y="1508760"/>
            <a:ext cx="6680200" cy="1811215"/>
          </a:xfrm>
        </p:spPr>
        <p:txBody>
          <a:bodyPr>
            <a:noAutofit/>
          </a:bodyPr>
          <a:lstStyle/>
          <a:p>
            <a:r>
              <a:rPr lang="zh-CN" altLang="en-US" sz="2800" dirty="0"/>
              <a:t>真理的绝对性和相对性是辩证统一的。</a:t>
            </a:r>
            <a:endParaRPr lang="en-US" altLang="zh-CN" sz="2800" dirty="0"/>
          </a:p>
          <a:p>
            <a:r>
              <a:rPr lang="zh-CN" altLang="en-US" sz="2800" dirty="0"/>
              <a:t>其一，二者相互依存。</a:t>
            </a:r>
            <a:endParaRPr lang="en-US" altLang="zh-CN" sz="2800" dirty="0"/>
          </a:p>
          <a:p>
            <a:r>
              <a:rPr lang="zh-CN" altLang="en-US" sz="2800" dirty="0"/>
              <a:t>其二，二者相互包含。</a:t>
            </a:r>
          </a:p>
        </p:txBody>
      </p:sp>
      <p:pic>
        <p:nvPicPr>
          <p:cNvPr id="4" name="图片 3">
            <a:extLst>
              <a:ext uri="{FF2B5EF4-FFF2-40B4-BE49-F238E27FC236}">
                <a16:creationId xmlns:a16="http://schemas.microsoft.com/office/drawing/2014/main" xmlns="" id="{9D68BC24-D2B8-4C42-B476-22CA9E363DD7}"/>
              </a:ext>
            </a:extLst>
          </p:cNvPr>
          <p:cNvPicPr>
            <a:picLocks noChangeAspect="1"/>
          </p:cNvPicPr>
          <p:nvPr/>
        </p:nvPicPr>
        <p:blipFill>
          <a:blip r:embed="rId2"/>
          <a:stretch>
            <a:fillRect/>
          </a:stretch>
        </p:blipFill>
        <p:spPr>
          <a:xfrm>
            <a:off x="7645400" y="266700"/>
            <a:ext cx="4546600" cy="6858000"/>
          </a:xfrm>
          <a:prstGeom prst="rect">
            <a:avLst/>
          </a:prstGeom>
        </p:spPr>
      </p:pic>
    </p:spTree>
    <p:extLst>
      <p:ext uri="{BB962C8B-B14F-4D97-AF65-F5344CB8AC3E}">
        <p14:creationId xmlns:p14="http://schemas.microsoft.com/office/powerpoint/2010/main" val="217349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8B773DC-0945-4289-BD8D-59277F5452DB}"/>
              </a:ext>
            </a:extLst>
          </p:cNvPr>
          <p:cNvSpPr>
            <a:spLocks noGrp="1"/>
          </p:cNvSpPr>
          <p:nvPr>
            <p:ph type="title"/>
          </p:nvPr>
        </p:nvSpPr>
        <p:spPr>
          <a:xfrm>
            <a:off x="731520" y="1"/>
            <a:ext cx="10622280" cy="1310640"/>
          </a:xfrm>
        </p:spPr>
        <p:txBody>
          <a:bodyPr/>
          <a:lstStyle/>
          <a:p>
            <a:r>
              <a:rPr lang="zh-CN" altLang="en-US" dirty="0"/>
              <a:t>真理的绝对性和相对性</a:t>
            </a:r>
          </a:p>
        </p:txBody>
      </p:sp>
      <p:sp>
        <p:nvSpPr>
          <p:cNvPr id="3" name="内容占位符 2">
            <a:extLst>
              <a:ext uri="{FF2B5EF4-FFF2-40B4-BE49-F238E27FC236}">
                <a16:creationId xmlns:a16="http://schemas.microsoft.com/office/drawing/2014/main" xmlns="" id="{32CEC3E9-C714-4685-9E29-5509F01A3AA8}"/>
              </a:ext>
            </a:extLst>
          </p:cNvPr>
          <p:cNvSpPr>
            <a:spLocks noGrp="1"/>
          </p:cNvSpPr>
          <p:nvPr>
            <p:ph sz="quarter" idx="13"/>
          </p:nvPr>
        </p:nvSpPr>
        <p:spPr>
          <a:xfrm>
            <a:off x="838200" y="1012874"/>
            <a:ext cx="10515600" cy="1831927"/>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真理永远处在由相对向绝对的转化和发展中，是从真理的相对性走向绝对性、接近绝对性的过程。任何真理性的认识都是由真理的相对性向绝对性转化过程中的一个环节，这是真理发展的规律。</a:t>
            </a:r>
          </a:p>
        </p:txBody>
      </p:sp>
      <p:pic>
        <p:nvPicPr>
          <p:cNvPr id="4" name="图片 3">
            <a:extLst>
              <a:ext uri="{FF2B5EF4-FFF2-40B4-BE49-F238E27FC236}">
                <a16:creationId xmlns:a16="http://schemas.microsoft.com/office/drawing/2014/main" xmlns="" id="{66381674-FA8F-4FE1-BF19-5681C96B6B2E}"/>
              </a:ext>
            </a:extLst>
          </p:cNvPr>
          <p:cNvPicPr>
            <a:picLocks noChangeAspect="1"/>
          </p:cNvPicPr>
          <p:nvPr/>
        </p:nvPicPr>
        <p:blipFill>
          <a:blip r:embed="rId2"/>
          <a:stretch>
            <a:fillRect/>
          </a:stretch>
        </p:blipFill>
        <p:spPr>
          <a:xfrm>
            <a:off x="7003757" y="3347232"/>
            <a:ext cx="3810000" cy="2343150"/>
          </a:xfrm>
          <a:prstGeom prst="rect">
            <a:avLst/>
          </a:prstGeom>
        </p:spPr>
      </p:pic>
      <p:pic>
        <p:nvPicPr>
          <p:cNvPr id="5" name="图片 4">
            <a:extLst>
              <a:ext uri="{FF2B5EF4-FFF2-40B4-BE49-F238E27FC236}">
                <a16:creationId xmlns:a16="http://schemas.microsoft.com/office/drawing/2014/main" xmlns="" id="{B0391949-EDE7-44C1-801C-F6B30B8103F6}"/>
              </a:ext>
            </a:extLst>
          </p:cNvPr>
          <p:cNvPicPr>
            <a:picLocks noChangeAspect="1"/>
          </p:cNvPicPr>
          <p:nvPr/>
        </p:nvPicPr>
        <p:blipFill>
          <a:blip r:embed="rId3"/>
          <a:stretch>
            <a:fillRect/>
          </a:stretch>
        </p:blipFill>
        <p:spPr>
          <a:xfrm>
            <a:off x="1052976" y="3036106"/>
            <a:ext cx="3552337" cy="3866368"/>
          </a:xfrm>
          <a:prstGeom prst="rect">
            <a:avLst/>
          </a:prstGeom>
        </p:spPr>
      </p:pic>
      <p:sp>
        <p:nvSpPr>
          <p:cNvPr id="6" name="文本框 5">
            <a:extLst>
              <a:ext uri="{FF2B5EF4-FFF2-40B4-BE49-F238E27FC236}">
                <a16:creationId xmlns:a16="http://schemas.microsoft.com/office/drawing/2014/main" xmlns="" id="{C5262BC1-24CB-4FF9-AB44-43F77A8B68A8}"/>
              </a:ext>
            </a:extLst>
          </p:cNvPr>
          <p:cNvSpPr txBox="1"/>
          <p:nvPr/>
        </p:nvSpPr>
        <p:spPr>
          <a:xfrm>
            <a:off x="5630502" y="3577834"/>
            <a:ext cx="615553" cy="2572179"/>
          </a:xfrm>
          <a:prstGeom prst="rect">
            <a:avLst/>
          </a:prstGeom>
          <a:noFill/>
        </p:spPr>
        <p:txBody>
          <a:bodyPr vert="eaVert" wrap="none" rtlCol="0">
            <a:spAutoFit/>
          </a:bodyPr>
          <a:lstStyle/>
          <a:p>
            <a:r>
              <a:rPr lang="zh-CN" altLang="en-US" sz="2800" b="1" dirty="0"/>
              <a:t>宇宙如何形成？</a:t>
            </a:r>
          </a:p>
        </p:txBody>
      </p:sp>
    </p:spTree>
    <p:extLst>
      <p:ext uri="{BB962C8B-B14F-4D97-AF65-F5344CB8AC3E}">
        <p14:creationId xmlns:p14="http://schemas.microsoft.com/office/powerpoint/2010/main" val="148756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153E92-7D8B-40EF-B3DB-40BB18B2A68D}"/>
              </a:ext>
            </a:extLst>
          </p:cNvPr>
          <p:cNvSpPr>
            <a:spLocks noGrp="1"/>
          </p:cNvSpPr>
          <p:nvPr>
            <p:ph type="title"/>
          </p:nvPr>
        </p:nvSpPr>
        <p:spPr>
          <a:xfrm>
            <a:off x="-1597413" y="181788"/>
            <a:ext cx="10364451" cy="1596177"/>
          </a:xfrm>
        </p:spPr>
        <p:txBody>
          <a:bodyPr/>
          <a:lstStyle/>
          <a:p>
            <a:r>
              <a:rPr lang="zh-CN" altLang="en-US" dirty="0"/>
              <a:t>真理的绝对性和相对性</a:t>
            </a:r>
          </a:p>
        </p:txBody>
      </p:sp>
      <p:sp>
        <p:nvSpPr>
          <p:cNvPr id="3" name="内容占位符 2">
            <a:extLst>
              <a:ext uri="{FF2B5EF4-FFF2-40B4-BE49-F238E27FC236}">
                <a16:creationId xmlns:a16="http://schemas.microsoft.com/office/drawing/2014/main" xmlns="" id="{157F6F03-B896-4F92-B252-A8897AD051BD}"/>
              </a:ext>
            </a:extLst>
          </p:cNvPr>
          <p:cNvSpPr>
            <a:spLocks noGrp="1"/>
          </p:cNvSpPr>
          <p:nvPr>
            <p:ph sz="quarter" idx="13"/>
          </p:nvPr>
        </p:nvSpPr>
        <p:spPr>
          <a:xfrm>
            <a:off x="838200" y="1508761"/>
            <a:ext cx="4817012" cy="2910840"/>
          </a:xfrm>
        </p:spPr>
        <p:txBody>
          <a:bodyPr>
            <a:normAutofit/>
          </a:bodyPr>
          <a:lstStyle/>
          <a:p>
            <a:pPr>
              <a:lnSpc>
                <a:spcPct val="150000"/>
              </a:lnSpc>
            </a:pPr>
            <a:r>
              <a:rPr lang="zh-CN" altLang="en-US" sz="2800" dirty="0">
                <a:latin typeface="微软雅黑" panose="020B0503020204020204" pitchFamily="34" charset="-122"/>
                <a:ea typeface="微软雅黑" panose="020B0503020204020204" pitchFamily="34" charset="-122"/>
              </a:rPr>
              <a:t>真理的绝对性与相对性根源于人认识世界的能力的无限性与有限性、绝对性与相对性的矛盾。</a:t>
            </a:r>
            <a:endParaRPr lang="en-US" altLang="zh-CN" sz="28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xmlns="" id="{75D2D738-456D-4B3A-9690-66701C4C6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4988" y="0"/>
            <a:ext cx="4817012" cy="6857999"/>
          </a:xfrm>
          <a:prstGeom prst="rect">
            <a:avLst/>
          </a:prstGeom>
        </p:spPr>
      </p:pic>
    </p:spTree>
    <p:extLst>
      <p:ext uri="{BB962C8B-B14F-4D97-AF65-F5344CB8AC3E}">
        <p14:creationId xmlns:p14="http://schemas.microsoft.com/office/powerpoint/2010/main" val="218072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80">
                                          <p:stCondLst>
                                            <p:cond delay="0"/>
                                          </p:stCondLst>
                                        </p:cTn>
                                        <p:tgtEl>
                                          <p:spTgt spid="7"/>
                                        </p:tgtEl>
                                      </p:cBhvr>
                                    </p:animEffect>
                                    <p:anim calcmode="lin" valueType="num">
                                      <p:cBhvr>
                                        <p:cTn id="1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0" dur="26">
                                          <p:stCondLst>
                                            <p:cond delay="650"/>
                                          </p:stCondLst>
                                        </p:cTn>
                                        <p:tgtEl>
                                          <p:spTgt spid="7"/>
                                        </p:tgtEl>
                                      </p:cBhvr>
                                      <p:to x="100000" y="60000"/>
                                    </p:animScale>
                                    <p:animScale>
                                      <p:cBhvr>
                                        <p:cTn id="21" dur="166" decel="50000">
                                          <p:stCondLst>
                                            <p:cond delay="676"/>
                                          </p:stCondLst>
                                        </p:cTn>
                                        <p:tgtEl>
                                          <p:spTgt spid="7"/>
                                        </p:tgtEl>
                                      </p:cBhvr>
                                      <p:to x="100000" y="100000"/>
                                    </p:animScale>
                                    <p:animScale>
                                      <p:cBhvr>
                                        <p:cTn id="22" dur="26">
                                          <p:stCondLst>
                                            <p:cond delay="1312"/>
                                          </p:stCondLst>
                                        </p:cTn>
                                        <p:tgtEl>
                                          <p:spTgt spid="7"/>
                                        </p:tgtEl>
                                      </p:cBhvr>
                                      <p:to x="100000" y="80000"/>
                                    </p:animScale>
                                    <p:animScale>
                                      <p:cBhvr>
                                        <p:cTn id="23" dur="166" decel="50000">
                                          <p:stCondLst>
                                            <p:cond delay="1338"/>
                                          </p:stCondLst>
                                        </p:cTn>
                                        <p:tgtEl>
                                          <p:spTgt spid="7"/>
                                        </p:tgtEl>
                                      </p:cBhvr>
                                      <p:to x="100000" y="100000"/>
                                    </p:animScale>
                                    <p:animScale>
                                      <p:cBhvr>
                                        <p:cTn id="24" dur="26">
                                          <p:stCondLst>
                                            <p:cond delay="1642"/>
                                          </p:stCondLst>
                                        </p:cTn>
                                        <p:tgtEl>
                                          <p:spTgt spid="7"/>
                                        </p:tgtEl>
                                      </p:cBhvr>
                                      <p:to x="100000" y="90000"/>
                                    </p:animScale>
                                    <p:animScale>
                                      <p:cBhvr>
                                        <p:cTn id="25" dur="166" decel="50000">
                                          <p:stCondLst>
                                            <p:cond delay="1668"/>
                                          </p:stCondLst>
                                        </p:cTn>
                                        <p:tgtEl>
                                          <p:spTgt spid="7"/>
                                        </p:tgtEl>
                                      </p:cBhvr>
                                      <p:to x="100000" y="100000"/>
                                    </p:animScale>
                                    <p:animScale>
                                      <p:cBhvr>
                                        <p:cTn id="26" dur="26">
                                          <p:stCondLst>
                                            <p:cond delay="1808"/>
                                          </p:stCondLst>
                                        </p:cTn>
                                        <p:tgtEl>
                                          <p:spTgt spid="7"/>
                                        </p:tgtEl>
                                      </p:cBhvr>
                                      <p:to x="100000" y="95000"/>
                                    </p:animScale>
                                    <p:animScale>
                                      <p:cBhvr>
                                        <p:cTn id="2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3</a:t>
            </a:r>
          </a:p>
        </p:txBody>
      </p:sp>
      <p:sp>
        <p:nvSpPr>
          <p:cNvPr id="3" name="标题 2"/>
          <p:cNvSpPr>
            <a:spLocks noGrp="1"/>
          </p:cNvSpPr>
          <p:nvPr>
            <p:ph type="title"/>
            <p:custDataLst>
              <p:tags r:id="rId3"/>
            </p:custDataLst>
          </p:nvPr>
        </p:nvSpPr>
        <p:spPr>
          <a:xfrm>
            <a:off x="3159125" y="2763983"/>
            <a:ext cx="8063635" cy="1330036"/>
          </a:xfrm>
        </p:spPr>
        <p:txBody>
          <a:bodyPr>
            <a:normAutofit/>
          </a:bodyPr>
          <a:lstStyle/>
          <a:p>
            <a:r>
              <a:rPr lang="zh-CN" altLang="en-US" sz="4800" dirty="0"/>
              <a:t>真 理 与 谬 误</a:t>
            </a:r>
          </a:p>
        </p:txBody>
      </p:sp>
      <p:sp>
        <p:nvSpPr>
          <p:cNvPr id="4" name="文本占位符 3"/>
          <p:cNvSpPr>
            <a:spLocks noGrp="1"/>
          </p:cNvSpPr>
          <p:nvPr>
            <p:ph type="body" idx="1"/>
            <p:custDataLst>
              <p:tags r:id="rId4"/>
            </p:custDataLst>
          </p:nvPr>
        </p:nvSpPr>
        <p:spPr>
          <a:xfrm>
            <a:off x="3086100" y="4362994"/>
            <a:ext cx="8063635" cy="17457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在人的认识活动中，由于受到主观和客观因素的多重限制，认识往往产生两种不同的结果，即真理与谬误</a:t>
            </a:r>
            <a:r>
              <a:rPr lang="zh-CN" altLang="en-US" dirty="0">
                <a:latin typeface="微软雅黑" panose="020B0503020204020204" pitchFamily="34" charset="-122"/>
                <a:ea typeface="微软雅黑" panose="020B0503020204020204" pitchFamily="34" charset="-122"/>
              </a:rPr>
              <a:t>。</a:t>
            </a:r>
          </a:p>
        </p:txBody>
      </p:sp>
    </p:spTree>
    <p:custDataLst>
      <p:tags r:id="rId1"/>
    </p:custDataLst>
    <p:extLst>
      <p:ext uri="{BB962C8B-B14F-4D97-AF65-F5344CB8AC3E}">
        <p14:creationId xmlns:p14="http://schemas.microsoft.com/office/powerpoint/2010/main" val="341146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7B559C-306A-444C-9A0D-DD7AA5B8F779}"/>
              </a:ext>
            </a:extLst>
          </p:cNvPr>
          <p:cNvSpPr>
            <a:spLocks noGrp="1"/>
          </p:cNvSpPr>
          <p:nvPr>
            <p:ph type="title"/>
          </p:nvPr>
        </p:nvSpPr>
        <p:spPr>
          <a:xfrm>
            <a:off x="-1392696" y="386505"/>
            <a:ext cx="10364451" cy="1596177"/>
          </a:xfrm>
        </p:spPr>
        <p:txBody>
          <a:bodyPr/>
          <a:lstStyle/>
          <a:p>
            <a:r>
              <a:rPr lang="zh-CN" altLang="en-US" dirty="0"/>
              <a:t>真理与谬误</a:t>
            </a:r>
          </a:p>
        </p:txBody>
      </p:sp>
      <p:sp>
        <p:nvSpPr>
          <p:cNvPr id="3" name="内容占位符 2">
            <a:extLst>
              <a:ext uri="{FF2B5EF4-FFF2-40B4-BE49-F238E27FC236}">
                <a16:creationId xmlns:a16="http://schemas.microsoft.com/office/drawing/2014/main" xmlns="" id="{1AC920D8-89DD-4A06-8749-209BF2422619}"/>
              </a:ext>
            </a:extLst>
          </p:cNvPr>
          <p:cNvSpPr>
            <a:spLocks noGrp="1"/>
          </p:cNvSpPr>
          <p:nvPr>
            <p:ph sz="quarter" idx="13"/>
          </p:nvPr>
        </p:nvSpPr>
        <p:spPr>
          <a:xfrm>
            <a:off x="838200" y="1508760"/>
            <a:ext cx="5365652" cy="2148839"/>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所谓谬误，是同客观事物及其发展规律相违背的认识，是对客观事物及其发展规律的歪曲反映。</a:t>
            </a:r>
          </a:p>
        </p:txBody>
      </p:sp>
      <p:pic>
        <p:nvPicPr>
          <p:cNvPr id="4" name="图片 3">
            <a:extLst>
              <a:ext uri="{FF2B5EF4-FFF2-40B4-BE49-F238E27FC236}">
                <a16:creationId xmlns:a16="http://schemas.microsoft.com/office/drawing/2014/main" xmlns="" id="{C7A55CC1-E032-4896-95AF-78CA812EA268}"/>
              </a:ext>
            </a:extLst>
          </p:cNvPr>
          <p:cNvPicPr>
            <a:picLocks noChangeAspect="1"/>
          </p:cNvPicPr>
          <p:nvPr/>
        </p:nvPicPr>
        <p:blipFill>
          <a:blip r:embed="rId2"/>
          <a:stretch>
            <a:fillRect/>
          </a:stretch>
        </p:blipFill>
        <p:spPr>
          <a:xfrm>
            <a:off x="7230794" y="0"/>
            <a:ext cx="4961206" cy="6858000"/>
          </a:xfrm>
          <a:prstGeom prst="rect">
            <a:avLst/>
          </a:prstGeom>
        </p:spPr>
      </p:pic>
    </p:spTree>
    <p:extLst>
      <p:ext uri="{BB962C8B-B14F-4D97-AF65-F5344CB8AC3E}">
        <p14:creationId xmlns:p14="http://schemas.microsoft.com/office/powerpoint/2010/main" val="299585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216E32D-934C-47B3-9611-0A313FE2D845}"/>
              </a:ext>
            </a:extLst>
          </p:cNvPr>
          <p:cNvSpPr>
            <a:spLocks noGrp="1"/>
          </p:cNvSpPr>
          <p:nvPr>
            <p:ph type="title"/>
          </p:nvPr>
        </p:nvSpPr>
        <p:spPr/>
        <p:txBody>
          <a:bodyPr/>
          <a:lstStyle/>
          <a:p>
            <a:r>
              <a:rPr lang="zh-CN" altLang="en-US" dirty="0"/>
              <a:t>真理与谬误</a:t>
            </a:r>
          </a:p>
        </p:txBody>
      </p:sp>
      <p:sp>
        <p:nvSpPr>
          <p:cNvPr id="3" name="内容占位符 2">
            <a:extLst>
              <a:ext uri="{FF2B5EF4-FFF2-40B4-BE49-F238E27FC236}">
                <a16:creationId xmlns:a16="http://schemas.microsoft.com/office/drawing/2014/main" xmlns="" id="{A9A3AB7D-6103-4D81-884F-033A23B3A7CF}"/>
              </a:ext>
            </a:extLst>
          </p:cNvPr>
          <p:cNvSpPr>
            <a:spLocks noGrp="1"/>
          </p:cNvSpPr>
          <p:nvPr>
            <p:ph sz="quarter" idx="13"/>
          </p:nvPr>
        </p:nvSpPr>
        <p:spPr>
          <a:xfrm>
            <a:off x="0" y="1508761"/>
            <a:ext cx="12192000" cy="2247314"/>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真理和谬误是人类认识中的一对永恒矛盾，它们之间既对立又统一。</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第一，真理与谬误相互对立。在确定的对象和范围内，真理与谬误的对立是绝对的，与对象相符合的认识就是真理，与对象不相符合的认识就是谬误。</a:t>
            </a:r>
            <a:endParaRPr lang="en-US" altLang="zh-CN" sz="28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xmlns="" id="{558AC212-25E7-4DD7-B7CC-BEF23BCC7A67}"/>
              </a:ext>
            </a:extLst>
          </p:cNvPr>
          <p:cNvPicPr>
            <a:picLocks noChangeAspect="1"/>
          </p:cNvPicPr>
          <p:nvPr/>
        </p:nvPicPr>
        <p:blipFill>
          <a:blip r:embed="rId2"/>
          <a:stretch>
            <a:fillRect/>
          </a:stretch>
        </p:blipFill>
        <p:spPr>
          <a:xfrm>
            <a:off x="8018585" y="4053384"/>
            <a:ext cx="4173415" cy="2804615"/>
          </a:xfrm>
          <a:prstGeom prst="rect">
            <a:avLst/>
          </a:prstGeom>
        </p:spPr>
      </p:pic>
    </p:spTree>
    <p:extLst>
      <p:ext uri="{BB962C8B-B14F-4D97-AF65-F5344CB8AC3E}">
        <p14:creationId xmlns:p14="http://schemas.microsoft.com/office/powerpoint/2010/main" val="414220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16FCBE8-EFC0-42F6-B229-4CD039D96EA3}"/>
              </a:ext>
            </a:extLst>
          </p:cNvPr>
          <p:cNvSpPr>
            <a:spLocks noGrp="1"/>
          </p:cNvSpPr>
          <p:nvPr>
            <p:ph type="title"/>
          </p:nvPr>
        </p:nvSpPr>
        <p:spPr>
          <a:xfrm>
            <a:off x="913774" y="195437"/>
            <a:ext cx="10364451" cy="1596177"/>
          </a:xfrm>
        </p:spPr>
        <p:txBody>
          <a:bodyPr/>
          <a:lstStyle/>
          <a:p>
            <a:r>
              <a:rPr lang="zh-CN" altLang="en-US" dirty="0"/>
              <a:t>真理与谬误</a:t>
            </a:r>
          </a:p>
        </p:txBody>
      </p:sp>
      <p:sp>
        <p:nvSpPr>
          <p:cNvPr id="3" name="内容占位符 2">
            <a:extLst>
              <a:ext uri="{FF2B5EF4-FFF2-40B4-BE49-F238E27FC236}">
                <a16:creationId xmlns:a16="http://schemas.microsoft.com/office/drawing/2014/main" xmlns="" id="{C9D91608-EB92-4DAC-8E86-6576381A63B1}"/>
              </a:ext>
            </a:extLst>
          </p:cNvPr>
          <p:cNvSpPr>
            <a:spLocks noGrp="1"/>
          </p:cNvSpPr>
          <p:nvPr>
            <p:ph sz="quarter" idx="13"/>
          </p:nvPr>
        </p:nvSpPr>
        <p:spPr>
          <a:xfrm>
            <a:off x="838200" y="1416605"/>
            <a:ext cx="10515600" cy="1913206"/>
          </a:xfrm>
        </p:spPr>
        <p:txBody>
          <a:bodyPr>
            <a:normAutofit lnSpcReduction="10000"/>
          </a:bodyPr>
          <a:lstStyle/>
          <a:p>
            <a:pPr>
              <a:lnSpc>
                <a:spcPct val="150000"/>
              </a:lnSpc>
            </a:pPr>
            <a:r>
              <a:rPr lang="zh-CN" altLang="en-US" sz="2800" dirty="0"/>
              <a:t>第二，真理与谬误的对立又是相对的，它们在一定条件下能够相互转化。真理与谬误的对立只是在非常有限的范围内才具有绝对的意义，超出这个范围，二者的对立就是相对的。</a:t>
            </a:r>
          </a:p>
          <a:p>
            <a:endParaRPr lang="zh-CN" altLang="en-US" dirty="0"/>
          </a:p>
        </p:txBody>
      </p:sp>
      <p:pic>
        <p:nvPicPr>
          <p:cNvPr id="4" name="图片 3">
            <a:extLst>
              <a:ext uri="{FF2B5EF4-FFF2-40B4-BE49-F238E27FC236}">
                <a16:creationId xmlns:a16="http://schemas.microsoft.com/office/drawing/2014/main" xmlns="" id="{F0150464-E4D2-4BB7-A6A4-19AEE825FF19}"/>
              </a:ext>
            </a:extLst>
          </p:cNvPr>
          <p:cNvPicPr>
            <a:picLocks noChangeAspect="1"/>
          </p:cNvPicPr>
          <p:nvPr/>
        </p:nvPicPr>
        <p:blipFill>
          <a:blip r:embed="rId2"/>
          <a:stretch>
            <a:fillRect/>
          </a:stretch>
        </p:blipFill>
        <p:spPr>
          <a:xfrm>
            <a:off x="5852160" y="3329811"/>
            <a:ext cx="6339840" cy="3528189"/>
          </a:xfrm>
          <a:prstGeom prst="rect">
            <a:avLst/>
          </a:prstGeom>
        </p:spPr>
      </p:pic>
    </p:spTree>
    <p:extLst>
      <p:ext uri="{BB962C8B-B14F-4D97-AF65-F5344CB8AC3E}">
        <p14:creationId xmlns:p14="http://schemas.microsoft.com/office/powerpoint/2010/main" val="35519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62FADF5-25A5-45EC-BA73-194D8790E23B}"/>
              </a:ext>
            </a:extLst>
          </p:cNvPr>
          <p:cNvSpPr>
            <a:spLocks noGrp="1"/>
          </p:cNvSpPr>
          <p:nvPr>
            <p:ph type="title"/>
          </p:nvPr>
        </p:nvSpPr>
        <p:spPr>
          <a:xfrm>
            <a:off x="965634" y="238126"/>
            <a:ext cx="10364451" cy="1596177"/>
          </a:xfrm>
        </p:spPr>
        <p:txBody>
          <a:bodyPr/>
          <a:lstStyle/>
          <a:p>
            <a:r>
              <a:rPr lang="zh-CN" altLang="en-US" dirty="0"/>
              <a:t>真理与谬误</a:t>
            </a:r>
          </a:p>
        </p:txBody>
      </p:sp>
      <p:sp>
        <p:nvSpPr>
          <p:cNvPr id="3" name="内容占位符 2">
            <a:extLst>
              <a:ext uri="{FF2B5EF4-FFF2-40B4-BE49-F238E27FC236}">
                <a16:creationId xmlns:a16="http://schemas.microsoft.com/office/drawing/2014/main" xmlns="" id="{E089BF23-37DF-4831-B15E-5DD2E6242792}"/>
              </a:ext>
            </a:extLst>
          </p:cNvPr>
          <p:cNvSpPr>
            <a:spLocks noGrp="1"/>
          </p:cNvSpPr>
          <p:nvPr>
            <p:ph sz="quarter" idx="13"/>
          </p:nvPr>
        </p:nvSpPr>
        <p:spPr>
          <a:xfrm>
            <a:off x="762626" y="1834303"/>
            <a:ext cx="10515600" cy="1607821"/>
          </a:xfrm>
        </p:spPr>
        <p:txBody>
          <a:bodyPr>
            <a:normAutofit/>
          </a:bodyPr>
          <a:lstStyle/>
          <a:p>
            <a:pPr>
              <a:lnSpc>
                <a:spcPct val="150000"/>
              </a:lnSpc>
            </a:pPr>
            <a:r>
              <a:rPr lang="zh-CN" altLang="en-US" sz="2800" dirty="0">
                <a:latin typeface="微软雅黑" panose="020B0503020204020204" pitchFamily="34" charset="-122"/>
                <a:ea typeface="微软雅黑" panose="020B0503020204020204" pitchFamily="34" charset="-122"/>
              </a:rPr>
              <a:t>真理和谬误的对立统一关系表明，真理总是同谬误相比较而存在、相斗争而发展的。</a:t>
            </a:r>
          </a:p>
        </p:txBody>
      </p:sp>
      <p:pic>
        <p:nvPicPr>
          <p:cNvPr id="4" name="图片 3">
            <a:extLst>
              <a:ext uri="{FF2B5EF4-FFF2-40B4-BE49-F238E27FC236}">
                <a16:creationId xmlns:a16="http://schemas.microsoft.com/office/drawing/2014/main" xmlns="" id="{030F077C-75EC-4285-BEA6-59BD53523632}"/>
              </a:ext>
            </a:extLst>
          </p:cNvPr>
          <p:cNvPicPr>
            <a:picLocks noChangeAspect="1"/>
          </p:cNvPicPr>
          <p:nvPr/>
        </p:nvPicPr>
        <p:blipFill>
          <a:blip r:embed="rId2"/>
          <a:stretch>
            <a:fillRect/>
          </a:stretch>
        </p:blipFill>
        <p:spPr>
          <a:xfrm>
            <a:off x="249444" y="3186577"/>
            <a:ext cx="1700931" cy="2237426"/>
          </a:xfrm>
          <a:prstGeom prst="rect">
            <a:avLst/>
          </a:prstGeom>
        </p:spPr>
      </p:pic>
      <p:pic>
        <p:nvPicPr>
          <p:cNvPr id="5" name="图片 4">
            <a:extLst>
              <a:ext uri="{FF2B5EF4-FFF2-40B4-BE49-F238E27FC236}">
                <a16:creationId xmlns:a16="http://schemas.microsoft.com/office/drawing/2014/main" xmlns="" id="{BEF14633-1811-4B0B-9A75-BBA16DE73611}"/>
              </a:ext>
            </a:extLst>
          </p:cNvPr>
          <p:cNvPicPr>
            <a:picLocks noChangeAspect="1"/>
          </p:cNvPicPr>
          <p:nvPr/>
        </p:nvPicPr>
        <p:blipFill>
          <a:blip r:embed="rId3"/>
          <a:stretch>
            <a:fillRect/>
          </a:stretch>
        </p:blipFill>
        <p:spPr>
          <a:xfrm>
            <a:off x="1950375" y="3186577"/>
            <a:ext cx="1859441" cy="2237426"/>
          </a:xfrm>
          <a:prstGeom prst="rect">
            <a:avLst/>
          </a:prstGeom>
        </p:spPr>
      </p:pic>
      <p:pic>
        <p:nvPicPr>
          <p:cNvPr id="6" name="图片 5">
            <a:extLst>
              <a:ext uri="{FF2B5EF4-FFF2-40B4-BE49-F238E27FC236}">
                <a16:creationId xmlns:a16="http://schemas.microsoft.com/office/drawing/2014/main" xmlns="" id="{95779B5D-8904-4098-97BE-1991327232EC}"/>
              </a:ext>
            </a:extLst>
          </p:cNvPr>
          <p:cNvPicPr>
            <a:picLocks noChangeAspect="1"/>
          </p:cNvPicPr>
          <p:nvPr/>
        </p:nvPicPr>
        <p:blipFill>
          <a:blip r:embed="rId4"/>
          <a:stretch>
            <a:fillRect/>
          </a:stretch>
        </p:blipFill>
        <p:spPr>
          <a:xfrm>
            <a:off x="4714839" y="3983559"/>
            <a:ext cx="3225064" cy="2383743"/>
          </a:xfrm>
          <a:prstGeom prst="rect">
            <a:avLst/>
          </a:prstGeom>
        </p:spPr>
      </p:pic>
      <p:pic>
        <p:nvPicPr>
          <p:cNvPr id="7" name="图片 6">
            <a:extLst>
              <a:ext uri="{FF2B5EF4-FFF2-40B4-BE49-F238E27FC236}">
                <a16:creationId xmlns:a16="http://schemas.microsoft.com/office/drawing/2014/main" xmlns="" id="{D0460D81-B742-4FC1-B1EA-CB5D42D59549}"/>
              </a:ext>
            </a:extLst>
          </p:cNvPr>
          <p:cNvPicPr>
            <a:picLocks noChangeAspect="1"/>
          </p:cNvPicPr>
          <p:nvPr/>
        </p:nvPicPr>
        <p:blipFill>
          <a:blip r:embed="rId5"/>
          <a:stretch>
            <a:fillRect/>
          </a:stretch>
        </p:blipFill>
        <p:spPr>
          <a:xfrm>
            <a:off x="8238858" y="3407853"/>
            <a:ext cx="3865680" cy="2237426"/>
          </a:xfrm>
          <a:prstGeom prst="rect">
            <a:avLst/>
          </a:prstGeom>
        </p:spPr>
      </p:pic>
    </p:spTree>
    <p:extLst>
      <p:ext uri="{BB962C8B-B14F-4D97-AF65-F5344CB8AC3E}">
        <p14:creationId xmlns:p14="http://schemas.microsoft.com/office/powerpoint/2010/main" val="32807110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custDataLst>
              <p:tags r:id="rId2"/>
            </p:custDataLst>
          </p:nvPr>
        </p:nvSpPr>
        <p:spPr>
          <a:xfrm>
            <a:off x="3187337" y="1162594"/>
            <a:ext cx="5081065" cy="1123406"/>
          </a:xfrm>
          <a:prstGeom prst="roundRect">
            <a:avLst>
              <a:gd name="adj" fmla="val 5000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4000" dirty="0">
                <a:latin typeface="+mj-lt"/>
                <a:ea typeface="+mj-ea"/>
                <a:cs typeface="+mj-cs"/>
              </a:rPr>
              <a:t>第二节 真理与价值</a:t>
            </a:r>
            <a:endParaRPr lang="en-US" altLang="zh-CN" sz="4000" dirty="0">
              <a:latin typeface="+mj-lt"/>
              <a:ea typeface="+mj-ea"/>
              <a:cs typeface="+mj-cs"/>
            </a:endParaRPr>
          </a:p>
        </p:txBody>
      </p:sp>
      <p:grpSp>
        <p:nvGrpSpPr>
          <p:cNvPr id="13" name="组合 12"/>
          <p:cNvGrpSpPr/>
          <p:nvPr>
            <p:custDataLst>
              <p:tags r:id="rId3"/>
            </p:custDataLst>
          </p:nvPr>
        </p:nvGrpSpPr>
        <p:grpSpPr>
          <a:xfrm>
            <a:off x="2921001" y="3261936"/>
            <a:ext cx="6667136" cy="570962"/>
            <a:chOff x="3352804" y="1960350"/>
            <a:chExt cx="5486393" cy="570962"/>
          </a:xfrm>
        </p:grpSpPr>
        <p:cxnSp>
          <p:nvCxnSpPr>
            <p:cNvPr id="14" name="直接连接符 13"/>
            <p:cNvCxnSpPr/>
            <p:nvPr>
              <p:custDataLst>
                <p:tags r:id="rId4"/>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5"/>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6"/>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8"/>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9"/>
              </p:custDataLst>
            </p:nvPr>
          </p:nvSpPr>
          <p:spPr>
            <a:xfrm>
              <a:off x="3352804" y="2139215"/>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23" name="文本框 22"/>
            <p:cNvSpPr txBox="1"/>
            <p:nvPr>
              <p:custDataLst>
                <p:tags r:id="rId10"/>
              </p:custDataLst>
            </p:nvPr>
          </p:nvSpPr>
          <p:spPr>
            <a:xfrm>
              <a:off x="3736074" y="2074999"/>
              <a:ext cx="5103123" cy="452432"/>
            </a:xfrm>
            <a:prstGeom prst="rect">
              <a:avLst/>
            </a:prstGeom>
            <a:noFill/>
          </p:spPr>
          <p:txBody>
            <a:bodyPr wrap="square" rtlCol="0" anchor="ctr">
              <a:noAutofit/>
            </a:bodyPr>
            <a:lstStyle/>
            <a:p>
              <a:pPr>
                <a:lnSpc>
                  <a:spcPct val="130000"/>
                </a:lnSpc>
              </a:pPr>
              <a:r>
                <a:rPr lang="zh-CN" altLang="en-US" sz="3200" dirty="0">
                  <a:solidFill>
                    <a:schemeClr val="accent1">
                      <a:lumMod val="75000"/>
                    </a:schemeClr>
                  </a:solidFill>
                  <a:latin typeface="+mn-lt"/>
                  <a:ea typeface="+mn-ea"/>
                </a:rPr>
                <a:t>真理的客观性、绝对性和相对性</a:t>
              </a:r>
            </a:p>
          </p:txBody>
        </p:sp>
      </p:grpSp>
      <p:pic>
        <p:nvPicPr>
          <p:cNvPr id="2" name="图片 1">
            <a:extLst>
              <a:ext uri="{FF2B5EF4-FFF2-40B4-BE49-F238E27FC236}">
                <a16:creationId xmlns:a16="http://schemas.microsoft.com/office/drawing/2014/main" xmlns="" id="{87A328D4-E610-49B0-AD8D-D26B12F834C5}"/>
              </a:ext>
            </a:extLst>
          </p:cNvPr>
          <p:cNvPicPr>
            <a:picLocks noChangeAspect="1"/>
          </p:cNvPicPr>
          <p:nvPr/>
        </p:nvPicPr>
        <p:blipFill>
          <a:blip r:embed="rId13"/>
          <a:stretch>
            <a:fillRect/>
          </a:stretch>
        </p:blipFill>
        <p:spPr>
          <a:xfrm>
            <a:off x="2942921" y="4295901"/>
            <a:ext cx="5569896" cy="623701"/>
          </a:xfrm>
          <a:prstGeom prst="rect">
            <a:avLst/>
          </a:prstGeom>
        </p:spPr>
      </p:pic>
      <p:sp>
        <p:nvSpPr>
          <p:cNvPr id="3" name="文本框 2">
            <a:extLst>
              <a:ext uri="{FF2B5EF4-FFF2-40B4-BE49-F238E27FC236}">
                <a16:creationId xmlns:a16="http://schemas.microsoft.com/office/drawing/2014/main" xmlns="" id="{8B530F00-92AA-4F7B-BAD8-D556FC0C1F0E}"/>
              </a:ext>
            </a:extLst>
          </p:cNvPr>
          <p:cNvSpPr txBox="1"/>
          <p:nvPr/>
        </p:nvSpPr>
        <p:spPr>
          <a:xfrm>
            <a:off x="3438203" y="4357517"/>
            <a:ext cx="4550097"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pitchFamily="34" charset="-122"/>
                <a:ea typeface="微软雅黑" panose="020B0503020204020204" pitchFamily="34" charset="-122"/>
              </a:rPr>
              <a:t>真理的检验标准</a:t>
            </a:r>
          </a:p>
        </p:txBody>
      </p:sp>
    </p:spTree>
    <p:custDataLst>
      <p:tags r:id="rId1"/>
    </p:custDataLst>
    <p:extLst>
      <p:ext uri="{BB962C8B-B14F-4D97-AF65-F5344CB8AC3E}">
        <p14:creationId xmlns:p14="http://schemas.microsoft.com/office/powerpoint/2010/main" val="190475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1</a:t>
            </a:r>
          </a:p>
        </p:txBody>
      </p:sp>
      <p:sp>
        <p:nvSpPr>
          <p:cNvPr id="3" name="标题 2"/>
          <p:cNvSpPr>
            <a:spLocks noGrp="1"/>
          </p:cNvSpPr>
          <p:nvPr>
            <p:ph type="title"/>
            <p:custDataLst>
              <p:tags r:id="rId3"/>
            </p:custDataLst>
          </p:nvPr>
        </p:nvSpPr>
        <p:spPr>
          <a:xfrm>
            <a:off x="3492501" y="2763983"/>
            <a:ext cx="7730260" cy="1330036"/>
          </a:xfrm>
        </p:spPr>
        <p:txBody>
          <a:bodyPr>
            <a:normAutofit fontScale="90000"/>
          </a:bodyPr>
          <a:lstStyle/>
          <a:p>
            <a:r>
              <a:rPr lang="zh-CN" altLang="en-US" sz="4800" dirty="0"/>
              <a:t>哲学史上关于真理标准问题的争论</a:t>
            </a:r>
          </a:p>
        </p:txBody>
      </p:sp>
      <p:sp>
        <p:nvSpPr>
          <p:cNvPr id="4" name="文本占位符 3"/>
          <p:cNvSpPr>
            <a:spLocks noGrp="1"/>
          </p:cNvSpPr>
          <p:nvPr>
            <p:ph type="body" idx="1"/>
            <p:custDataLst>
              <p:tags r:id="rId4"/>
            </p:custDataLst>
          </p:nvPr>
        </p:nvSpPr>
        <p:spPr>
          <a:xfrm>
            <a:off x="3086100" y="4362994"/>
            <a:ext cx="8063635" cy="1010864"/>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真理的检验标准，就是依据什么来判定认识的正确与错误。对此，哲学史上存在各种各样的观点。</a:t>
            </a:r>
          </a:p>
        </p:txBody>
      </p:sp>
    </p:spTree>
    <p:custDataLst>
      <p:tags r:id="rId1"/>
    </p:custDataLst>
    <p:extLst>
      <p:ext uri="{BB962C8B-B14F-4D97-AF65-F5344CB8AC3E}">
        <p14:creationId xmlns:p14="http://schemas.microsoft.com/office/powerpoint/2010/main" val="256057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3608" y="486100"/>
            <a:ext cx="10515600" cy="1143635"/>
          </a:xfrm>
        </p:spPr>
        <p:txBody>
          <a:bodyPr>
            <a:normAutofit/>
          </a:bodyPr>
          <a:lstStyle/>
          <a:p>
            <a:r>
              <a:rPr lang="zh-CN" altLang="en-US" dirty="0"/>
              <a:t>实践具有直接现实性</a:t>
            </a:r>
            <a:br>
              <a:rPr lang="zh-CN" altLang="en-US" dirty="0"/>
            </a:br>
            <a:endParaRPr lang="zh-CN" altLang="en-US" dirty="0"/>
          </a:p>
        </p:txBody>
      </p:sp>
      <p:sp>
        <p:nvSpPr>
          <p:cNvPr id="3" name="内容占位符 2"/>
          <p:cNvSpPr>
            <a:spLocks noGrp="1"/>
          </p:cNvSpPr>
          <p:nvPr>
            <p:ph sz="quarter" idx="13"/>
          </p:nvPr>
        </p:nvSpPr>
        <p:spPr>
          <a:xfrm>
            <a:off x="838200" y="1508760"/>
            <a:ext cx="5243945" cy="4668203"/>
          </a:xfrm>
        </p:spPr>
        <p:txBody>
          <a:bodyPr/>
          <a:lstStyle/>
          <a:p>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实践所具有的直接现实性也就是实践活动的客观实在性。</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首先，构成实践活动的诸要素，即实践的主体、客体和手段，都是可感知的客观实在；</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其次，实践的水平、广度、深度和发展过程，都受着客观条件的制约和客观规律的支配；</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最后，实践能够引起客观世界的某种变化，可以把人脑中观念的存在变为现实的存在，给人们提供现实的成果。</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719455" y="559913"/>
            <a:ext cx="3354033" cy="3715460"/>
          </a:xfrm>
          <a:prstGeom prst="rect">
            <a:avLst/>
          </a:prstGeom>
        </p:spPr>
      </p:pic>
      <p:pic>
        <p:nvPicPr>
          <p:cNvPr id="5" name="图片 4"/>
          <p:cNvPicPr>
            <a:picLocks noChangeAspect="1"/>
          </p:cNvPicPr>
          <p:nvPr/>
        </p:nvPicPr>
        <p:blipFill>
          <a:blip r:embed="rId3"/>
          <a:stretch>
            <a:fillRect/>
          </a:stretch>
        </p:blipFill>
        <p:spPr>
          <a:xfrm>
            <a:off x="10710798" y="122145"/>
            <a:ext cx="1188823" cy="1182727"/>
          </a:xfrm>
          <a:prstGeom prst="rect">
            <a:avLst/>
          </a:prstGeom>
        </p:spPr>
      </p:pic>
      <p:pic>
        <p:nvPicPr>
          <p:cNvPr id="6" name="图片 5"/>
          <p:cNvPicPr>
            <a:picLocks noChangeAspect="1"/>
          </p:cNvPicPr>
          <p:nvPr/>
        </p:nvPicPr>
        <p:blipFill>
          <a:blip r:embed="rId4"/>
          <a:stretch>
            <a:fillRect/>
          </a:stretch>
        </p:blipFill>
        <p:spPr>
          <a:xfrm>
            <a:off x="10681775" y="3251497"/>
            <a:ext cx="1188823" cy="1182727"/>
          </a:xfrm>
          <a:prstGeom prst="rect">
            <a:avLst/>
          </a:prstGeom>
        </p:spPr>
      </p:pic>
      <p:pic>
        <p:nvPicPr>
          <p:cNvPr id="7" name="图片 6"/>
          <p:cNvPicPr>
            <a:picLocks noChangeAspect="1"/>
          </p:cNvPicPr>
          <p:nvPr/>
        </p:nvPicPr>
        <p:blipFill>
          <a:blip r:embed="rId5"/>
          <a:stretch>
            <a:fillRect/>
          </a:stretch>
        </p:blipFill>
        <p:spPr>
          <a:xfrm>
            <a:off x="10714978" y="1709339"/>
            <a:ext cx="1188823" cy="1182727"/>
          </a:xfrm>
          <a:prstGeom prst="rect">
            <a:avLst/>
          </a:prstGeom>
        </p:spPr>
      </p:pic>
      <p:pic>
        <p:nvPicPr>
          <p:cNvPr id="8" name="图片 7"/>
          <p:cNvPicPr>
            <a:picLocks noChangeAspect="1"/>
          </p:cNvPicPr>
          <p:nvPr/>
        </p:nvPicPr>
        <p:blipFill>
          <a:blip r:embed="rId6"/>
          <a:stretch>
            <a:fillRect/>
          </a:stretch>
        </p:blipFill>
        <p:spPr>
          <a:xfrm>
            <a:off x="7997843" y="449219"/>
            <a:ext cx="2712955" cy="975445"/>
          </a:xfrm>
          <a:prstGeom prst="rect">
            <a:avLst/>
          </a:prstGeom>
        </p:spPr>
      </p:pic>
      <p:pic>
        <p:nvPicPr>
          <p:cNvPr id="9" name="图片 8"/>
          <p:cNvPicPr>
            <a:picLocks noChangeAspect="1"/>
          </p:cNvPicPr>
          <p:nvPr/>
        </p:nvPicPr>
        <p:blipFill>
          <a:blip r:embed="rId7"/>
          <a:stretch>
            <a:fillRect/>
          </a:stretch>
        </p:blipFill>
        <p:spPr>
          <a:xfrm rot="3623684">
            <a:off x="9340902" y="2856063"/>
            <a:ext cx="1465172" cy="1079496"/>
          </a:xfrm>
          <a:prstGeom prst="rect">
            <a:avLst/>
          </a:prstGeom>
        </p:spPr>
      </p:pic>
      <p:pic>
        <p:nvPicPr>
          <p:cNvPr id="10" name="图片 9"/>
          <p:cNvPicPr>
            <a:picLocks noChangeAspect="1"/>
          </p:cNvPicPr>
          <p:nvPr/>
        </p:nvPicPr>
        <p:blipFill>
          <a:blip r:embed="rId7"/>
          <a:stretch>
            <a:fillRect/>
          </a:stretch>
        </p:blipFill>
        <p:spPr>
          <a:xfrm rot="19884638" flipV="1">
            <a:off x="9379528" y="1625323"/>
            <a:ext cx="1302248" cy="1244101"/>
          </a:xfrm>
          <a:prstGeom prst="rect">
            <a:avLst/>
          </a:prstGeom>
        </p:spPr>
      </p:pic>
      <p:pic>
        <p:nvPicPr>
          <p:cNvPr id="11" name="图片 10"/>
          <p:cNvPicPr>
            <a:picLocks noChangeAspect="1"/>
          </p:cNvPicPr>
          <p:nvPr/>
        </p:nvPicPr>
        <p:blipFill>
          <a:blip r:embed="rId8"/>
          <a:stretch>
            <a:fillRect/>
          </a:stretch>
        </p:blipFill>
        <p:spPr>
          <a:xfrm>
            <a:off x="6742380" y="4386067"/>
            <a:ext cx="3331108" cy="2250260"/>
          </a:xfrm>
          <a:prstGeom prst="rect">
            <a:avLst/>
          </a:prstGeom>
        </p:spPr>
      </p:pic>
      <p:pic>
        <p:nvPicPr>
          <p:cNvPr id="12" name="图片 11"/>
          <p:cNvPicPr>
            <a:picLocks noChangeAspect="1"/>
          </p:cNvPicPr>
          <p:nvPr/>
        </p:nvPicPr>
        <p:blipFill>
          <a:blip r:embed="rId9"/>
          <a:stretch>
            <a:fillRect/>
          </a:stretch>
        </p:blipFill>
        <p:spPr>
          <a:xfrm>
            <a:off x="10733723" y="5082283"/>
            <a:ext cx="1188823" cy="1182727"/>
          </a:xfrm>
          <a:prstGeom prst="rect">
            <a:avLst/>
          </a:prstGeom>
        </p:spPr>
      </p:pic>
      <p:pic>
        <p:nvPicPr>
          <p:cNvPr id="13" name="图片 12"/>
          <p:cNvPicPr>
            <a:picLocks noChangeAspect="1"/>
          </p:cNvPicPr>
          <p:nvPr/>
        </p:nvPicPr>
        <p:blipFill>
          <a:blip r:embed="rId7"/>
          <a:stretch>
            <a:fillRect/>
          </a:stretch>
        </p:blipFill>
        <p:spPr>
          <a:xfrm>
            <a:off x="9047018" y="5376227"/>
            <a:ext cx="1926318" cy="975445"/>
          </a:xfrm>
          <a:prstGeom prst="rect">
            <a:avLst/>
          </a:prstGeom>
        </p:spPr>
      </p:pic>
    </p:spTree>
    <p:extLst>
      <p:ext uri="{BB962C8B-B14F-4D97-AF65-F5344CB8AC3E}">
        <p14:creationId xmlns:p14="http://schemas.microsoft.com/office/powerpoint/2010/main" val="119141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243F11-4A87-427B-BDF4-E0257DFE5D44}"/>
              </a:ext>
            </a:extLst>
          </p:cNvPr>
          <p:cNvSpPr>
            <a:spLocks noGrp="1"/>
          </p:cNvSpPr>
          <p:nvPr>
            <p:ph type="title"/>
          </p:nvPr>
        </p:nvSpPr>
        <p:spPr>
          <a:xfrm>
            <a:off x="989349" y="111112"/>
            <a:ext cx="10364451" cy="1596177"/>
          </a:xfrm>
        </p:spPr>
        <p:txBody>
          <a:bodyPr/>
          <a:lstStyle/>
          <a:p>
            <a:r>
              <a:rPr lang="zh-CN" altLang="en-US" dirty="0"/>
              <a:t>哲学史上关于真理标准问题的争论</a:t>
            </a:r>
          </a:p>
        </p:txBody>
      </p:sp>
      <p:sp>
        <p:nvSpPr>
          <p:cNvPr id="3" name="内容占位符 2">
            <a:extLst>
              <a:ext uri="{FF2B5EF4-FFF2-40B4-BE49-F238E27FC236}">
                <a16:creationId xmlns:a16="http://schemas.microsoft.com/office/drawing/2014/main" xmlns="" id="{A5B88307-2F8D-4A87-B76C-5DC6217129CA}"/>
              </a:ext>
            </a:extLst>
          </p:cNvPr>
          <p:cNvSpPr>
            <a:spLocks noGrp="1"/>
          </p:cNvSpPr>
          <p:nvPr>
            <p:ph sz="quarter" idx="13"/>
          </p:nvPr>
        </p:nvSpPr>
        <p:spPr>
          <a:xfrm>
            <a:off x="703385" y="1310640"/>
            <a:ext cx="10650415" cy="2524381"/>
          </a:xfrm>
        </p:spPr>
        <p:txBody>
          <a:bodyPr>
            <a:normAutofit/>
          </a:bodyPr>
          <a:lstStyle/>
          <a:p>
            <a:pPr>
              <a:lnSpc>
                <a:spcPct val="150000"/>
              </a:lnSpc>
            </a:pPr>
            <a:r>
              <a:rPr lang="zh-CN" altLang="en-US" sz="2800" dirty="0">
                <a:latin typeface="微软雅黑" panose="020B0503020204020204" pitchFamily="34" charset="-122"/>
                <a:ea typeface="微软雅黑" panose="020B0503020204020204" pitchFamily="34" charset="-122"/>
              </a:rPr>
              <a:t>主观真理标准论，它们的共同点就是在主观范围内绕圈子，把主观的东西当作真理的标准，用认识检验认识，从而无法划清真理与谬误的根本界限。</a:t>
            </a:r>
            <a:endParaRPr lang="en-US" altLang="zh-CN" sz="2800" dirty="0">
              <a:latin typeface="微软雅黑" panose="020B0503020204020204" pitchFamily="34" charset="-122"/>
              <a:ea typeface="微软雅黑" panose="020B0503020204020204" pitchFamily="34" charset="-122"/>
            </a:endParaRPr>
          </a:p>
          <a:p>
            <a:endParaRPr lang="zh-CN" altLang="en-US" sz="2800" dirty="0"/>
          </a:p>
        </p:txBody>
      </p:sp>
      <p:sp>
        <p:nvSpPr>
          <p:cNvPr id="9" name="矩形 8">
            <a:extLst>
              <a:ext uri="{FF2B5EF4-FFF2-40B4-BE49-F238E27FC236}">
                <a16:creationId xmlns:a16="http://schemas.microsoft.com/office/drawing/2014/main" xmlns="" id="{A9D9F824-F31B-472F-98D3-42190EA3C881}"/>
              </a:ext>
            </a:extLst>
          </p:cNvPr>
          <p:cNvSpPr/>
          <p:nvPr/>
        </p:nvSpPr>
        <p:spPr>
          <a:xfrm>
            <a:off x="4290646" y="5214621"/>
            <a:ext cx="3636945" cy="923330"/>
          </a:xfrm>
          <a:prstGeom prst="rect">
            <a:avLst/>
          </a:prstGeom>
          <a:noFill/>
        </p:spPr>
        <p:txBody>
          <a:bodyPr wrap="squar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有用即真理</a:t>
            </a:r>
          </a:p>
        </p:txBody>
      </p:sp>
      <p:pic>
        <p:nvPicPr>
          <p:cNvPr id="10" name="图片 9">
            <a:extLst>
              <a:ext uri="{FF2B5EF4-FFF2-40B4-BE49-F238E27FC236}">
                <a16:creationId xmlns:a16="http://schemas.microsoft.com/office/drawing/2014/main" xmlns="" id="{003AB711-9AB7-426B-BE33-5D9D67048D09}"/>
              </a:ext>
            </a:extLst>
          </p:cNvPr>
          <p:cNvPicPr>
            <a:picLocks noChangeAspect="1"/>
          </p:cNvPicPr>
          <p:nvPr/>
        </p:nvPicPr>
        <p:blipFill>
          <a:blip r:embed="rId2"/>
          <a:stretch>
            <a:fillRect/>
          </a:stretch>
        </p:blipFill>
        <p:spPr>
          <a:xfrm>
            <a:off x="8656723" y="4637900"/>
            <a:ext cx="3535277" cy="2209548"/>
          </a:xfrm>
          <a:prstGeom prst="rect">
            <a:avLst/>
          </a:prstGeom>
        </p:spPr>
      </p:pic>
    </p:spTree>
    <p:extLst>
      <p:ext uri="{BB962C8B-B14F-4D97-AF65-F5344CB8AC3E}">
        <p14:creationId xmlns:p14="http://schemas.microsoft.com/office/powerpoint/2010/main" val="86782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6C0D10B-A436-4FA6-93A8-2137A0998452}"/>
              </a:ext>
            </a:extLst>
          </p:cNvPr>
          <p:cNvSpPr>
            <a:spLocks noGrp="1"/>
          </p:cNvSpPr>
          <p:nvPr>
            <p:ph type="title"/>
          </p:nvPr>
        </p:nvSpPr>
        <p:spPr>
          <a:xfrm>
            <a:off x="-232637" y="250027"/>
            <a:ext cx="10364451" cy="1596177"/>
          </a:xfrm>
        </p:spPr>
        <p:txBody>
          <a:bodyPr/>
          <a:lstStyle/>
          <a:p>
            <a:r>
              <a:rPr lang="zh-CN" altLang="en-US" dirty="0"/>
              <a:t>哲学史上关于真理标准问题的争论</a:t>
            </a:r>
          </a:p>
        </p:txBody>
      </p:sp>
      <p:sp>
        <p:nvSpPr>
          <p:cNvPr id="3" name="内容占位符 2">
            <a:extLst>
              <a:ext uri="{FF2B5EF4-FFF2-40B4-BE49-F238E27FC236}">
                <a16:creationId xmlns:a16="http://schemas.microsoft.com/office/drawing/2014/main" xmlns="" id="{FEDB21AE-21B2-485E-B798-7CC967AF5F43}"/>
              </a:ext>
            </a:extLst>
          </p:cNvPr>
          <p:cNvSpPr>
            <a:spLocks noGrp="1"/>
          </p:cNvSpPr>
          <p:nvPr>
            <p:ph sz="quarter" idx="13"/>
          </p:nvPr>
        </p:nvSpPr>
        <p:spPr>
          <a:xfrm>
            <a:off x="838201" y="1508760"/>
            <a:ext cx="7461738" cy="4668203"/>
          </a:xfrm>
        </p:spPr>
        <p:txBody>
          <a:bodyPr>
            <a:normAutofit/>
          </a:bodyPr>
          <a:lstStyle/>
          <a:p>
            <a:pPr>
              <a:lnSpc>
                <a:spcPct val="150000"/>
              </a:lnSpc>
            </a:pPr>
            <a:r>
              <a:rPr lang="zh-CN" altLang="en-US" sz="2800" dirty="0">
                <a:latin typeface="微软雅黑" panose="020B0503020204020204" pitchFamily="34" charset="-122"/>
                <a:ea typeface="微软雅黑" panose="020B0503020204020204" pitchFamily="34" charset="-122"/>
              </a:rPr>
              <a:t>旧唯物主义哲学承认真理的客观性，但是，由于旧唯物主义的反映论是消极的、直观的反映论，不能对实践作出科学的解释，也没有给实践以应有的地位，因而也没有科学地解决检验真理标准的问题。</a:t>
            </a:r>
          </a:p>
        </p:txBody>
      </p:sp>
      <p:pic>
        <p:nvPicPr>
          <p:cNvPr id="4" name="图片 3">
            <a:extLst>
              <a:ext uri="{FF2B5EF4-FFF2-40B4-BE49-F238E27FC236}">
                <a16:creationId xmlns:a16="http://schemas.microsoft.com/office/drawing/2014/main" xmlns="" id="{362C18EF-7538-424E-8EBB-2C50627967AD}"/>
              </a:ext>
            </a:extLst>
          </p:cNvPr>
          <p:cNvPicPr>
            <a:picLocks noChangeAspect="1"/>
          </p:cNvPicPr>
          <p:nvPr/>
        </p:nvPicPr>
        <p:blipFill>
          <a:blip r:embed="rId2"/>
          <a:stretch>
            <a:fillRect/>
          </a:stretch>
        </p:blipFill>
        <p:spPr>
          <a:xfrm>
            <a:off x="8623495" y="1508760"/>
            <a:ext cx="3464169" cy="4386335"/>
          </a:xfrm>
          <a:prstGeom prst="rect">
            <a:avLst/>
          </a:prstGeom>
        </p:spPr>
      </p:pic>
    </p:spTree>
    <p:extLst>
      <p:ext uri="{BB962C8B-B14F-4D97-AF65-F5344CB8AC3E}">
        <p14:creationId xmlns:p14="http://schemas.microsoft.com/office/powerpoint/2010/main" val="686564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2</a:t>
            </a:r>
          </a:p>
        </p:txBody>
      </p:sp>
      <p:sp>
        <p:nvSpPr>
          <p:cNvPr id="3" name="标题 2"/>
          <p:cNvSpPr>
            <a:spLocks noGrp="1"/>
          </p:cNvSpPr>
          <p:nvPr>
            <p:ph type="title"/>
            <p:custDataLst>
              <p:tags r:id="rId3"/>
            </p:custDataLst>
          </p:nvPr>
        </p:nvSpPr>
        <p:spPr>
          <a:xfrm>
            <a:off x="3492501" y="2763983"/>
            <a:ext cx="7730260" cy="1330036"/>
          </a:xfrm>
        </p:spPr>
        <p:txBody>
          <a:bodyPr>
            <a:normAutofit/>
          </a:bodyPr>
          <a:lstStyle/>
          <a:p>
            <a:r>
              <a:rPr lang="zh-CN" altLang="en-US" sz="4800" dirty="0"/>
              <a:t>实践是检验真理的唯一标准</a:t>
            </a:r>
          </a:p>
        </p:txBody>
      </p:sp>
      <p:sp>
        <p:nvSpPr>
          <p:cNvPr id="4" name="文本占位符 3"/>
          <p:cNvSpPr>
            <a:spLocks noGrp="1"/>
          </p:cNvSpPr>
          <p:nvPr>
            <p:ph type="body" idx="1"/>
            <p:custDataLst>
              <p:tags r:id="rId4"/>
            </p:custDataLst>
          </p:nvPr>
        </p:nvSpPr>
        <p:spPr>
          <a:xfrm>
            <a:off x="3086100" y="4362994"/>
            <a:ext cx="8063635" cy="8440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只有实践才是检验真理的唯一标准，此外再也没有别的标准。</a:t>
            </a:r>
          </a:p>
        </p:txBody>
      </p:sp>
    </p:spTree>
    <p:custDataLst>
      <p:tags r:id="rId1"/>
    </p:custDataLst>
    <p:extLst>
      <p:ext uri="{BB962C8B-B14F-4D97-AF65-F5344CB8AC3E}">
        <p14:creationId xmlns:p14="http://schemas.microsoft.com/office/powerpoint/2010/main" val="217194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C14363E-ADF1-489C-BAE7-871B60467A16}"/>
              </a:ext>
            </a:extLst>
          </p:cNvPr>
          <p:cNvSpPr>
            <a:spLocks noGrp="1"/>
          </p:cNvSpPr>
          <p:nvPr>
            <p:ph type="title"/>
          </p:nvPr>
        </p:nvSpPr>
        <p:spPr>
          <a:xfrm>
            <a:off x="913774" y="331914"/>
            <a:ext cx="10364451" cy="1596177"/>
          </a:xfrm>
        </p:spPr>
        <p:txBody>
          <a:bodyPr/>
          <a:lstStyle/>
          <a:p>
            <a:r>
              <a:rPr lang="zh-CN" altLang="en-US" dirty="0"/>
              <a:t>实践是检验真理的唯一标准</a:t>
            </a:r>
          </a:p>
        </p:txBody>
      </p:sp>
      <p:sp>
        <p:nvSpPr>
          <p:cNvPr id="3" name="内容占位符 2">
            <a:extLst>
              <a:ext uri="{FF2B5EF4-FFF2-40B4-BE49-F238E27FC236}">
                <a16:creationId xmlns:a16="http://schemas.microsoft.com/office/drawing/2014/main" xmlns="" id="{D1AD1312-E2E2-4E6D-9FF1-92DA37DE95BE}"/>
              </a:ext>
            </a:extLst>
          </p:cNvPr>
          <p:cNvSpPr>
            <a:spLocks noGrp="1"/>
          </p:cNvSpPr>
          <p:nvPr>
            <p:ph sz="quarter" idx="13"/>
          </p:nvPr>
        </p:nvSpPr>
        <p:spPr>
          <a:xfrm>
            <a:off x="838200" y="1310640"/>
            <a:ext cx="10515600" cy="2334261"/>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第一，从真理的本性看，真理是人们对客观事物及其发展规律的正确反映，它的本性在于主观和客观相符合。</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第二，从实践的特点看，实践是人们改造世界的客观的物质性活动，具有直接现实性的特点。</a:t>
            </a:r>
          </a:p>
        </p:txBody>
      </p:sp>
      <p:pic>
        <p:nvPicPr>
          <p:cNvPr id="4" name="图片 3">
            <a:extLst>
              <a:ext uri="{FF2B5EF4-FFF2-40B4-BE49-F238E27FC236}">
                <a16:creationId xmlns:a16="http://schemas.microsoft.com/office/drawing/2014/main" xmlns="" id="{460F6F2A-2DC8-46CD-8572-2EA19B098B3B}"/>
              </a:ext>
            </a:extLst>
          </p:cNvPr>
          <p:cNvPicPr>
            <a:picLocks noChangeAspect="1"/>
          </p:cNvPicPr>
          <p:nvPr/>
        </p:nvPicPr>
        <p:blipFill>
          <a:blip r:embed="rId2"/>
          <a:stretch>
            <a:fillRect/>
          </a:stretch>
        </p:blipFill>
        <p:spPr>
          <a:xfrm>
            <a:off x="7429500" y="3419475"/>
            <a:ext cx="4762500" cy="3438525"/>
          </a:xfrm>
          <a:prstGeom prst="rect">
            <a:avLst/>
          </a:prstGeom>
        </p:spPr>
      </p:pic>
    </p:spTree>
    <p:extLst>
      <p:ext uri="{BB962C8B-B14F-4D97-AF65-F5344CB8AC3E}">
        <p14:creationId xmlns:p14="http://schemas.microsoft.com/office/powerpoint/2010/main" val="4201543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2D2DA61-79CB-496B-99F7-445CA593702C}"/>
              </a:ext>
            </a:extLst>
          </p:cNvPr>
          <p:cNvSpPr>
            <a:spLocks noGrp="1"/>
          </p:cNvSpPr>
          <p:nvPr>
            <p:ph type="title"/>
          </p:nvPr>
        </p:nvSpPr>
        <p:spPr>
          <a:xfrm>
            <a:off x="913774" y="-145757"/>
            <a:ext cx="10364451" cy="1596177"/>
          </a:xfrm>
        </p:spPr>
        <p:txBody>
          <a:bodyPr/>
          <a:lstStyle/>
          <a:p>
            <a:r>
              <a:rPr lang="zh-CN" altLang="en-US" dirty="0"/>
              <a:t>实践是检验真理的唯一标准</a:t>
            </a:r>
          </a:p>
        </p:txBody>
      </p:sp>
      <p:sp>
        <p:nvSpPr>
          <p:cNvPr id="3" name="内容占位符 2">
            <a:extLst>
              <a:ext uri="{FF2B5EF4-FFF2-40B4-BE49-F238E27FC236}">
                <a16:creationId xmlns:a16="http://schemas.microsoft.com/office/drawing/2014/main" xmlns="" id="{CFDBEFB1-6A8A-41DB-AF5F-A706E190F279}"/>
              </a:ext>
            </a:extLst>
          </p:cNvPr>
          <p:cNvSpPr>
            <a:spLocks noGrp="1"/>
          </p:cNvSpPr>
          <p:nvPr>
            <p:ph sz="quarter" idx="13"/>
          </p:nvPr>
        </p:nvSpPr>
        <p:spPr>
          <a:xfrm>
            <a:off x="0" y="1310640"/>
            <a:ext cx="12192000" cy="5076092"/>
          </a:xfrm>
        </p:spPr>
        <p:txBody>
          <a:bodyPr>
            <a:normAutofit/>
          </a:bodyPr>
          <a:lstStyle/>
          <a:p>
            <a:pPr>
              <a:lnSpc>
                <a:spcPct val="150000"/>
              </a:lnSpc>
            </a:pPr>
            <a:r>
              <a:rPr lang="zh-CN" altLang="en-US" sz="2800" dirty="0">
                <a:latin typeface="微软雅黑" panose="020B0503020204020204" pitchFamily="34" charset="-122"/>
                <a:ea typeface="微软雅黑" panose="020B0503020204020204" pitchFamily="34" charset="-122"/>
              </a:rPr>
              <a:t>在实践检验真理的过程中，逻辑证明可以起到重要的补充作用。</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所谓逻辑证明，是指运用已知的正确概念和判断，通过一定的推理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从理论上确定另一个判断的正确性的逻辑方法。</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但是，逻辑证明只能回答前提与结论的关系是不是符合逻辑的问题，而不能回答结论是不是符合客观实际的问题。已被逻辑证明了的东西，还必须经过实践的检验，并最终服从实践检验的结果。</a:t>
            </a:r>
          </a:p>
        </p:txBody>
      </p:sp>
      <p:pic>
        <p:nvPicPr>
          <p:cNvPr id="5" name="图片 4">
            <a:extLst>
              <a:ext uri="{FF2B5EF4-FFF2-40B4-BE49-F238E27FC236}">
                <a16:creationId xmlns:a16="http://schemas.microsoft.com/office/drawing/2014/main" xmlns="" id="{94F556F8-1C49-4948-9756-2433C1DAA60F}"/>
              </a:ext>
            </a:extLst>
          </p:cNvPr>
          <p:cNvPicPr>
            <a:picLocks noChangeAspect="1"/>
          </p:cNvPicPr>
          <p:nvPr/>
        </p:nvPicPr>
        <p:blipFill>
          <a:blip r:embed="rId2"/>
          <a:stretch>
            <a:fillRect/>
          </a:stretch>
        </p:blipFill>
        <p:spPr>
          <a:xfrm>
            <a:off x="8088922" y="4776716"/>
            <a:ext cx="4103077" cy="2081284"/>
          </a:xfrm>
          <a:prstGeom prst="rect">
            <a:avLst/>
          </a:prstGeom>
        </p:spPr>
      </p:pic>
    </p:spTree>
    <p:extLst>
      <p:ext uri="{BB962C8B-B14F-4D97-AF65-F5344CB8AC3E}">
        <p14:creationId xmlns:p14="http://schemas.microsoft.com/office/powerpoint/2010/main" val="301397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plus(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plus(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plus(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247311" y="2456055"/>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3</a:t>
            </a:r>
          </a:p>
        </p:txBody>
      </p:sp>
      <p:sp>
        <p:nvSpPr>
          <p:cNvPr id="3" name="标题 2"/>
          <p:cNvSpPr>
            <a:spLocks noGrp="1"/>
          </p:cNvSpPr>
          <p:nvPr>
            <p:ph type="title"/>
            <p:custDataLst>
              <p:tags r:id="rId3"/>
            </p:custDataLst>
          </p:nvPr>
        </p:nvSpPr>
        <p:spPr>
          <a:xfrm>
            <a:off x="3492501" y="2763983"/>
            <a:ext cx="7730260" cy="1330036"/>
          </a:xfrm>
        </p:spPr>
        <p:txBody>
          <a:bodyPr>
            <a:normAutofit fontScale="90000"/>
          </a:bodyPr>
          <a:lstStyle/>
          <a:p>
            <a:r>
              <a:rPr lang="zh-CN" altLang="en-US" sz="4800" dirty="0"/>
              <a:t>实践标准的确定性与不确定性</a:t>
            </a:r>
          </a:p>
        </p:txBody>
      </p:sp>
      <p:sp>
        <p:nvSpPr>
          <p:cNvPr id="4" name="文本占位符 3"/>
          <p:cNvSpPr>
            <a:spLocks noGrp="1"/>
          </p:cNvSpPr>
          <p:nvPr>
            <p:ph type="body" idx="1"/>
            <p:custDataLst>
              <p:tags r:id="rId4"/>
            </p:custDataLst>
          </p:nvPr>
        </p:nvSpPr>
        <p:spPr>
          <a:xfrm>
            <a:off x="3086100" y="4362994"/>
            <a:ext cx="8063635" cy="8440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实践作为检验真理的标准，既是确定性的，又是不确定性的，实践标准是确定性与不确定性的统一。</a:t>
            </a:r>
          </a:p>
          <a:p>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2644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2B06597-8D55-4453-BE78-8E6C1C688791}"/>
              </a:ext>
            </a:extLst>
          </p:cNvPr>
          <p:cNvSpPr>
            <a:spLocks noGrp="1"/>
          </p:cNvSpPr>
          <p:nvPr>
            <p:ph type="title"/>
          </p:nvPr>
        </p:nvSpPr>
        <p:spPr>
          <a:xfrm>
            <a:off x="-623904" y="154493"/>
            <a:ext cx="10364451" cy="1596177"/>
          </a:xfrm>
        </p:spPr>
        <p:txBody>
          <a:bodyPr/>
          <a:lstStyle/>
          <a:p>
            <a:r>
              <a:rPr lang="zh-CN" altLang="en-US" dirty="0"/>
              <a:t>实践标准的确定性与不确定性</a:t>
            </a:r>
          </a:p>
        </p:txBody>
      </p:sp>
      <p:sp>
        <p:nvSpPr>
          <p:cNvPr id="3" name="内容占位符 2">
            <a:extLst>
              <a:ext uri="{FF2B5EF4-FFF2-40B4-BE49-F238E27FC236}">
                <a16:creationId xmlns:a16="http://schemas.microsoft.com/office/drawing/2014/main" xmlns="" id="{2D14480C-1563-4378-B3A7-B2458C4F0FF2}"/>
              </a:ext>
            </a:extLst>
          </p:cNvPr>
          <p:cNvSpPr>
            <a:spLocks noGrp="1"/>
          </p:cNvSpPr>
          <p:nvPr>
            <p:ph sz="quarter" idx="13"/>
          </p:nvPr>
        </p:nvSpPr>
        <p:spPr>
          <a:xfrm>
            <a:off x="838200" y="1508760"/>
            <a:ext cx="5703277" cy="4877972"/>
          </a:xfrm>
        </p:spPr>
        <p:txBody>
          <a:bodyPr>
            <a:normAutofit fontScale="85000" lnSpcReduction="10000"/>
          </a:bodyPr>
          <a:lstStyle/>
          <a:p>
            <a:pPr>
              <a:lnSpc>
                <a:spcPct val="160000"/>
              </a:lnSpc>
            </a:pPr>
            <a:r>
              <a:rPr lang="zh-CN" altLang="en-US" sz="2800" dirty="0">
                <a:latin typeface="微软雅黑" panose="020B0503020204020204" pitchFamily="34" charset="-122"/>
                <a:ea typeface="微软雅黑" panose="020B0503020204020204" pitchFamily="34" charset="-122"/>
              </a:rPr>
              <a:t>实践标准的确定性即绝对性，是指实践作为检验真理标准的唯一性、归根到底性、最终性，离开实践，再也没有其他公正合理的标准。即使对于有些认识，当前的实践不能检验，但不断发展着的实践终能验证它是否具有真理性。</a:t>
            </a:r>
            <a:endParaRPr lang="en-US" altLang="zh-CN" sz="2800" dirty="0">
              <a:latin typeface="微软雅黑" panose="020B0503020204020204" pitchFamily="34" charset="-122"/>
              <a:ea typeface="微软雅黑" panose="020B0503020204020204" pitchFamily="34" charset="-122"/>
            </a:endParaRPr>
          </a:p>
          <a:p>
            <a:pPr>
              <a:lnSpc>
                <a:spcPct val="160000"/>
              </a:lnSpc>
            </a:pPr>
            <a:r>
              <a:rPr lang="zh-CN" altLang="en-US" sz="2800" dirty="0">
                <a:latin typeface="微软雅黑" panose="020B0503020204020204" pitchFamily="34" charset="-122"/>
                <a:ea typeface="微软雅黑" panose="020B0503020204020204" pitchFamily="34" charset="-122"/>
              </a:rPr>
              <a:t>实践标准的确定性或绝对性，由实践标准的客观性和唯一性所决定。</a:t>
            </a:r>
          </a:p>
          <a:p>
            <a:endParaRPr lang="zh-CN" altLang="en-US" dirty="0"/>
          </a:p>
        </p:txBody>
      </p:sp>
      <p:pic>
        <p:nvPicPr>
          <p:cNvPr id="4" name="图片 3">
            <a:extLst>
              <a:ext uri="{FF2B5EF4-FFF2-40B4-BE49-F238E27FC236}">
                <a16:creationId xmlns:a16="http://schemas.microsoft.com/office/drawing/2014/main" xmlns="" id="{5E42AF7B-5180-4E67-8A69-E134B4582A7F}"/>
              </a:ext>
            </a:extLst>
          </p:cNvPr>
          <p:cNvPicPr>
            <a:picLocks noChangeAspect="1"/>
          </p:cNvPicPr>
          <p:nvPr/>
        </p:nvPicPr>
        <p:blipFill>
          <a:blip r:embed="rId2"/>
          <a:stretch>
            <a:fillRect/>
          </a:stretch>
        </p:blipFill>
        <p:spPr>
          <a:xfrm>
            <a:off x="7343337" y="1508760"/>
            <a:ext cx="4699926" cy="4508695"/>
          </a:xfrm>
          <a:prstGeom prst="rect">
            <a:avLst/>
          </a:prstGeom>
        </p:spPr>
      </p:pic>
      <p:sp>
        <p:nvSpPr>
          <p:cNvPr id="5" name="文本框 4">
            <a:extLst>
              <a:ext uri="{FF2B5EF4-FFF2-40B4-BE49-F238E27FC236}">
                <a16:creationId xmlns:a16="http://schemas.microsoft.com/office/drawing/2014/main" xmlns="" id="{D4732755-26E4-46B6-AC4E-753ABE6FEDD4}"/>
              </a:ext>
            </a:extLst>
          </p:cNvPr>
          <p:cNvSpPr txBox="1"/>
          <p:nvPr/>
        </p:nvSpPr>
        <p:spPr>
          <a:xfrm>
            <a:off x="8764172" y="840546"/>
            <a:ext cx="1952751" cy="584775"/>
          </a:xfrm>
          <a:prstGeom prst="rect">
            <a:avLst/>
          </a:prstGeom>
          <a:noFill/>
        </p:spPr>
        <p:txBody>
          <a:bodyPr wrap="square" rtlCol="0">
            <a:spAutoFit/>
          </a:bodyPr>
          <a:lstStyle/>
          <a:p>
            <a:r>
              <a:rPr lang="zh-CN" altLang="en-US" sz="3200" dirty="0"/>
              <a:t>自相矛盾</a:t>
            </a:r>
          </a:p>
        </p:txBody>
      </p:sp>
    </p:spTree>
    <p:extLst>
      <p:ext uri="{BB962C8B-B14F-4D97-AF65-F5344CB8AC3E}">
        <p14:creationId xmlns:p14="http://schemas.microsoft.com/office/powerpoint/2010/main" val="315727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3865BFC-80B5-4F41-B842-7C83FC0BA879}"/>
              </a:ext>
            </a:extLst>
          </p:cNvPr>
          <p:cNvSpPr>
            <a:spLocks noGrp="1"/>
          </p:cNvSpPr>
          <p:nvPr>
            <p:ph type="title"/>
          </p:nvPr>
        </p:nvSpPr>
        <p:spPr>
          <a:xfrm>
            <a:off x="1022957" y="-99751"/>
            <a:ext cx="10364451" cy="1596177"/>
          </a:xfrm>
        </p:spPr>
        <p:txBody>
          <a:bodyPr/>
          <a:lstStyle/>
          <a:p>
            <a:r>
              <a:rPr lang="zh-CN" altLang="en-US" dirty="0"/>
              <a:t>实践标准的确定性与不确定性</a:t>
            </a:r>
          </a:p>
        </p:txBody>
      </p:sp>
      <p:sp>
        <p:nvSpPr>
          <p:cNvPr id="3" name="内容占位符 2">
            <a:extLst>
              <a:ext uri="{FF2B5EF4-FFF2-40B4-BE49-F238E27FC236}">
                <a16:creationId xmlns:a16="http://schemas.microsoft.com/office/drawing/2014/main" xmlns="" id="{B7AA20AA-C4EB-408C-8BAA-E613CDF126FC}"/>
              </a:ext>
            </a:extLst>
          </p:cNvPr>
          <p:cNvSpPr>
            <a:spLocks noGrp="1"/>
          </p:cNvSpPr>
          <p:nvPr>
            <p:ph sz="quarter" idx="13"/>
          </p:nvPr>
        </p:nvSpPr>
        <p:spPr>
          <a:xfrm>
            <a:off x="0" y="900752"/>
            <a:ext cx="12191999" cy="5203158"/>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实践标准的不确定性即相对性，是指实践作为检验真理标准的条件性。</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一方面，任何实践都会受到主客观条件的制约，因而都具有不可能完全证实或驳倒一切认识的局限性。</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另一方面，实践是社会的历史的实践，由于历史条件的种种限制，实践对真理的检验具有相对性、有限性，表现为具体的实践往往只是在总体上证实认识与它所反映的客观事物是否相符合，而不可能绝对地、永恒地、一劳永逸地予以确证。所以说，实践标准又具有不确定性。</a:t>
            </a:r>
          </a:p>
          <a:p>
            <a:endParaRPr lang="zh-CN" altLang="en-US" sz="2800" dirty="0"/>
          </a:p>
        </p:txBody>
      </p:sp>
      <p:pic>
        <p:nvPicPr>
          <p:cNvPr id="4" name="图片 3">
            <a:extLst>
              <a:ext uri="{FF2B5EF4-FFF2-40B4-BE49-F238E27FC236}">
                <a16:creationId xmlns:a16="http://schemas.microsoft.com/office/drawing/2014/main" xmlns="" id="{A89B1AE0-158F-47A3-AFF1-1731FF9595E8}"/>
              </a:ext>
            </a:extLst>
          </p:cNvPr>
          <p:cNvPicPr>
            <a:picLocks noChangeAspect="1"/>
          </p:cNvPicPr>
          <p:nvPr/>
        </p:nvPicPr>
        <p:blipFill>
          <a:blip r:embed="rId2"/>
          <a:stretch>
            <a:fillRect/>
          </a:stretch>
        </p:blipFill>
        <p:spPr>
          <a:xfrm>
            <a:off x="7976382" y="4907506"/>
            <a:ext cx="4215618" cy="1954547"/>
          </a:xfrm>
          <a:prstGeom prst="rect">
            <a:avLst/>
          </a:prstGeom>
        </p:spPr>
      </p:pic>
    </p:spTree>
    <p:extLst>
      <p:ext uri="{BB962C8B-B14F-4D97-AF65-F5344CB8AC3E}">
        <p14:creationId xmlns:p14="http://schemas.microsoft.com/office/powerpoint/2010/main" val="31835828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088B18B-9BE8-4264-8CD3-18674536E250}"/>
              </a:ext>
            </a:extLst>
          </p:cNvPr>
          <p:cNvSpPr>
            <a:spLocks noGrp="1"/>
          </p:cNvSpPr>
          <p:nvPr>
            <p:ph type="title"/>
          </p:nvPr>
        </p:nvSpPr>
        <p:spPr>
          <a:xfrm>
            <a:off x="982014" y="221306"/>
            <a:ext cx="10364451" cy="1596177"/>
          </a:xfrm>
        </p:spPr>
        <p:txBody>
          <a:bodyPr/>
          <a:lstStyle/>
          <a:p>
            <a:r>
              <a:rPr lang="zh-CN" altLang="en-US" dirty="0"/>
              <a:t>实践标准的确定性与不确定性</a:t>
            </a:r>
          </a:p>
        </p:txBody>
      </p:sp>
      <p:sp>
        <p:nvSpPr>
          <p:cNvPr id="3" name="内容占位符 2">
            <a:extLst>
              <a:ext uri="{FF2B5EF4-FFF2-40B4-BE49-F238E27FC236}">
                <a16:creationId xmlns:a16="http://schemas.microsoft.com/office/drawing/2014/main" xmlns="" id="{2C5B51D9-8627-4EFE-8AD4-466C0CCC72E2}"/>
              </a:ext>
            </a:extLst>
          </p:cNvPr>
          <p:cNvSpPr>
            <a:spLocks noGrp="1"/>
          </p:cNvSpPr>
          <p:nvPr>
            <p:ph sz="quarter" idx="13"/>
          </p:nvPr>
        </p:nvSpPr>
        <p:spPr>
          <a:xfrm>
            <a:off x="838200" y="1508760"/>
            <a:ext cx="4999892" cy="4132385"/>
          </a:xfrm>
        </p:spPr>
        <p:txBody>
          <a:bodyPr>
            <a:normAutofit/>
          </a:bodyPr>
          <a:lstStyle/>
          <a:p>
            <a:pPr>
              <a:lnSpc>
                <a:spcPct val="150000"/>
              </a:lnSpc>
            </a:pPr>
            <a:r>
              <a:rPr lang="zh-CN" altLang="en-US" sz="2800" dirty="0">
                <a:latin typeface="微软雅黑" panose="020B0503020204020204" pitchFamily="34" charset="-122"/>
                <a:ea typeface="微软雅黑" panose="020B0503020204020204" pitchFamily="34" charset="-122"/>
              </a:rPr>
              <a:t>实践是检验真理的唯一标准，但实践对真理的检验不可能一次完成，实践检验真理是一个永无止境的发展过程。</a:t>
            </a:r>
          </a:p>
        </p:txBody>
      </p:sp>
      <p:pic>
        <p:nvPicPr>
          <p:cNvPr id="5" name="图片 4">
            <a:extLst>
              <a:ext uri="{FF2B5EF4-FFF2-40B4-BE49-F238E27FC236}">
                <a16:creationId xmlns:a16="http://schemas.microsoft.com/office/drawing/2014/main" xmlns="" id="{584DE6EB-2CE3-4ACD-BB8D-D6C92FD6785C}"/>
              </a:ext>
            </a:extLst>
          </p:cNvPr>
          <p:cNvPicPr>
            <a:picLocks noChangeAspect="1"/>
          </p:cNvPicPr>
          <p:nvPr/>
        </p:nvPicPr>
        <p:blipFill>
          <a:blip r:embed="rId2"/>
          <a:stretch>
            <a:fillRect/>
          </a:stretch>
        </p:blipFill>
        <p:spPr>
          <a:xfrm>
            <a:off x="5238245" y="3334207"/>
            <a:ext cx="2231329" cy="3523793"/>
          </a:xfrm>
          <a:prstGeom prst="rect">
            <a:avLst/>
          </a:prstGeom>
        </p:spPr>
      </p:pic>
      <p:pic>
        <p:nvPicPr>
          <p:cNvPr id="6" name="图片 5">
            <a:extLst>
              <a:ext uri="{FF2B5EF4-FFF2-40B4-BE49-F238E27FC236}">
                <a16:creationId xmlns:a16="http://schemas.microsoft.com/office/drawing/2014/main" xmlns="" id="{922429B8-5084-4833-90E8-73EA7F71DF78}"/>
              </a:ext>
            </a:extLst>
          </p:cNvPr>
          <p:cNvPicPr>
            <a:picLocks noChangeAspect="1"/>
          </p:cNvPicPr>
          <p:nvPr/>
        </p:nvPicPr>
        <p:blipFill>
          <a:blip r:embed="rId3"/>
          <a:stretch>
            <a:fillRect/>
          </a:stretch>
        </p:blipFill>
        <p:spPr>
          <a:xfrm>
            <a:off x="7221776" y="2774638"/>
            <a:ext cx="2475191" cy="4938188"/>
          </a:xfrm>
          <a:prstGeom prst="rect">
            <a:avLst/>
          </a:prstGeom>
        </p:spPr>
      </p:pic>
      <p:pic>
        <p:nvPicPr>
          <p:cNvPr id="7" name="图片 6">
            <a:extLst>
              <a:ext uri="{FF2B5EF4-FFF2-40B4-BE49-F238E27FC236}">
                <a16:creationId xmlns:a16="http://schemas.microsoft.com/office/drawing/2014/main" xmlns="" id="{B2F7B964-E758-48C3-BF88-E9FD66B26135}"/>
              </a:ext>
            </a:extLst>
          </p:cNvPr>
          <p:cNvPicPr>
            <a:picLocks noChangeAspect="1"/>
          </p:cNvPicPr>
          <p:nvPr/>
        </p:nvPicPr>
        <p:blipFill>
          <a:blip r:embed="rId4"/>
          <a:stretch>
            <a:fillRect/>
          </a:stretch>
        </p:blipFill>
        <p:spPr>
          <a:xfrm>
            <a:off x="7913731" y="1817483"/>
            <a:ext cx="1091279" cy="1914310"/>
          </a:xfrm>
          <a:prstGeom prst="rect">
            <a:avLst/>
          </a:prstGeom>
        </p:spPr>
      </p:pic>
      <p:pic>
        <p:nvPicPr>
          <p:cNvPr id="8" name="图片 7">
            <a:extLst>
              <a:ext uri="{FF2B5EF4-FFF2-40B4-BE49-F238E27FC236}">
                <a16:creationId xmlns:a16="http://schemas.microsoft.com/office/drawing/2014/main" xmlns="" id="{62649249-A7F3-4FFC-969B-8EC715816830}"/>
              </a:ext>
            </a:extLst>
          </p:cNvPr>
          <p:cNvPicPr>
            <a:picLocks noChangeAspect="1"/>
          </p:cNvPicPr>
          <p:nvPr/>
        </p:nvPicPr>
        <p:blipFill>
          <a:blip r:embed="rId5"/>
          <a:stretch>
            <a:fillRect/>
          </a:stretch>
        </p:blipFill>
        <p:spPr>
          <a:xfrm>
            <a:off x="7469574" y="3467907"/>
            <a:ext cx="1983532" cy="1427649"/>
          </a:xfrm>
          <a:prstGeom prst="rect">
            <a:avLst/>
          </a:prstGeom>
        </p:spPr>
      </p:pic>
      <p:pic>
        <p:nvPicPr>
          <p:cNvPr id="9" name="图片 8">
            <a:extLst>
              <a:ext uri="{FF2B5EF4-FFF2-40B4-BE49-F238E27FC236}">
                <a16:creationId xmlns:a16="http://schemas.microsoft.com/office/drawing/2014/main" xmlns="" id="{EDFB3FC6-0BA8-49AA-ABF1-CECE7DFA30AF}"/>
              </a:ext>
            </a:extLst>
          </p:cNvPr>
          <p:cNvPicPr>
            <a:picLocks noChangeAspect="1"/>
          </p:cNvPicPr>
          <p:nvPr/>
        </p:nvPicPr>
        <p:blipFill>
          <a:blip r:embed="rId6"/>
          <a:stretch>
            <a:fillRect/>
          </a:stretch>
        </p:blipFill>
        <p:spPr>
          <a:xfrm>
            <a:off x="10100778" y="3871339"/>
            <a:ext cx="1359526" cy="2048434"/>
          </a:xfrm>
          <a:prstGeom prst="rect">
            <a:avLst/>
          </a:prstGeom>
        </p:spPr>
      </p:pic>
      <p:pic>
        <p:nvPicPr>
          <p:cNvPr id="10" name="图片 9">
            <a:extLst>
              <a:ext uri="{FF2B5EF4-FFF2-40B4-BE49-F238E27FC236}">
                <a16:creationId xmlns:a16="http://schemas.microsoft.com/office/drawing/2014/main" xmlns="" id="{9823079A-739C-4F5D-B238-8E5468806753}"/>
              </a:ext>
            </a:extLst>
          </p:cNvPr>
          <p:cNvPicPr>
            <a:picLocks noChangeAspect="1"/>
          </p:cNvPicPr>
          <p:nvPr/>
        </p:nvPicPr>
        <p:blipFill>
          <a:blip r:embed="rId7"/>
          <a:stretch>
            <a:fillRect/>
          </a:stretch>
        </p:blipFill>
        <p:spPr>
          <a:xfrm>
            <a:off x="9293706" y="3334207"/>
            <a:ext cx="1694835" cy="3328704"/>
          </a:xfrm>
          <a:prstGeom prst="rect">
            <a:avLst/>
          </a:prstGeom>
        </p:spPr>
      </p:pic>
      <p:sp>
        <p:nvSpPr>
          <p:cNvPr id="11" name="矩形 10">
            <a:extLst>
              <a:ext uri="{FF2B5EF4-FFF2-40B4-BE49-F238E27FC236}">
                <a16:creationId xmlns:a16="http://schemas.microsoft.com/office/drawing/2014/main" xmlns="" id="{29659045-E4D1-440C-8A52-6680BA60E0BF}"/>
              </a:ext>
            </a:extLst>
          </p:cNvPr>
          <p:cNvSpPr/>
          <p:nvPr/>
        </p:nvSpPr>
        <p:spPr>
          <a:xfrm flipH="1">
            <a:off x="9545213" y="3731793"/>
            <a:ext cx="1283928" cy="584775"/>
          </a:xfrm>
          <a:prstGeom prst="rect">
            <a:avLst/>
          </a:prstGeom>
        </p:spPr>
        <p:txBody>
          <a:bodyPr wrap="square">
            <a:spAutoFit/>
          </a:bodyPr>
          <a:lstStyle/>
          <a:p>
            <a:pPr lvl="0" algn="ctr" eaLnBrk="1" fontAlgn="auto" hangingPunct="1">
              <a:spcBef>
                <a:spcPts val="0"/>
              </a:spcBef>
              <a:spcAft>
                <a:spcPts val="0"/>
              </a:spcAft>
              <a:defRPr/>
            </a:pPr>
            <a:r>
              <a:rPr lang="zh-CN" altLang="en-US" sz="3200" kern="0" dirty="0">
                <a:solidFill>
                  <a:prstClr val="white"/>
                </a:solidFill>
                <a:latin typeface="微软雅黑" pitchFamily="34" charset="-122"/>
                <a:ea typeface="微软雅黑" pitchFamily="34" charset="-122"/>
              </a:rPr>
              <a:t>实 践</a:t>
            </a:r>
            <a:endParaRPr lang="en-US" altLang="zh-CN" sz="3200" kern="0"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376624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plus(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custDataLst>
              <p:tags r:id="rId2"/>
            </p:custDataLst>
          </p:nvPr>
        </p:nvSpPr>
        <p:spPr>
          <a:xfrm>
            <a:off x="3975101" y="427328"/>
            <a:ext cx="3911600" cy="1173056"/>
          </a:xfrm>
          <a:prstGeom prst="roundRect">
            <a:avLst>
              <a:gd name="adj" fmla="val 5000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zh-CN" altLang="en-US" sz="3200" dirty="0">
                <a:solidFill>
                  <a:srgbClr val="FFFFFF"/>
                </a:solidFill>
                <a:latin typeface="微软雅黑" panose="020B0503020204020204" pitchFamily="34" charset="-122"/>
                <a:ea typeface="微软雅黑" panose="020B0503020204020204" pitchFamily="34" charset="-122"/>
              </a:rPr>
              <a:t>第二节 真理与价值</a:t>
            </a:r>
          </a:p>
        </p:txBody>
      </p:sp>
      <p:grpSp>
        <p:nvGrpSpPr>
          <p:cNvPr id="32" name="组合 31"/>
          <p:cNvGrpSpPr/>
          <p:nvPr>
            <p:custDataLst>
              <p:tags r:id="rId3"/>
            </p:custDataLst>
          </p:nvPr>
        </p:nvGrpSpPr>
        <p:grpSpPr>
          <a:xfrm>
            <a:off x="3352804" y="1943875"/>
            <a:ext cx="5486393" cy="570962"/>
            <a:chOff x="3352804" y="1960350"/>
            <a:chExt cx="5486393" cy="570962"/>
          </a:xfrm>
        </p:grpSpPr>
        <p:cxnSp>
          <p:nvCxnSpPr>
            <p:cNvPr id="33" name="直接连接符 32"/>
            <p:cNvCxnSpPr/>
            <p:nvPr>
              <p:custDataLst>
                <p:tags r:id="rId20"/>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21"/>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22"/>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23"/>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24"/>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custDataLst>
                <p:tags r:id="rId25"/>
              </p:custDataLst>
            </p:nvPr>
          </p:nvSpPr>
          <p:spPr>
            <a:xfrm>
              <a:off x="3352804" y="2139215"/>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39" name="文本框 38"/>
            <p:cNvSpPr txBox="1"/>
            <p:nvPr>
              <p:custDataLst>
                <p:tags r:id="rId26"/>
              </p:custDataLst>
            </p:nvPr>
          </p:nvSpPr>
          <p:spPr>
            <a:xfrm>
              <a:off x="3736074" y="2074999"/>
              <a:ext cx="5103123" cy="452432"/>
            </a:xfrm>
            <a:prstGeom prst="rect">
              <a:avLst/>
            </a:prstGeom>
            <a:noFill/>
          </p:spPr>
          <p:txBody>
            <a:bodyPr wrap="square" rtlCol="0" anchor="ctr">
              <a:normAutofit/>
            </a:bodyPr>
            <a:lstStyle/>
            <a:p>
              <a:pPr>
                <a:lnSpc>
                  <a:spcPct val="130000"/>
                </a:lnSpc>
              </a:pPr>
              <a:endParaRPr lang="zh-CN" altLang="en-US" dirty="0">
                <a:solidFill>
                  <a:schemeClr val="accent1">
                    <a:lumMod val="75000"/>
                  </a:schemeClr>
                </a:solidFill>
                <a:latin typeface="+mn-lt"/>
                <a:ea typeface="+mn-ea"/>
              </a:endParaRPr>
            </a:p>
          </p:txBody>
        </p:sp>
      </p:grpSp>
      <p:grpSp>
        <p:nvGrpSpPr>
          <p:cNvPr id="40" name="组合 39"/>
          <p:cNvGrpSpPr/>
          <p:nvPr>
            <p:custDataLst>
              <p:tags r:id="rId4"/>
            </p:custDataLst>
          </p:nvPr>
        </p:nvGrpSpPr>
        <p:grpSpPr>
          <a:xfrm>
            <a:off x="3352804" y="3310761"/>
            <a:ext cx="5486393" cy="570962"/>
            <a:chOff x="3352804" y="2741797"/>
            <a:chExt cx="5486393" cy="570962"/>
          </a:xfrm>
        </p:grpSpPr>
        <p:cxnSp>
          <p:nvCxnSpPr>
            <p:cNvPr id="41" name="直接连接符 40"/>
            <p:cNvCxnSpPr/>
            <p:nvPr>
              <p:custDataLst>
                <p:tags r:id="rId13"/>
              </p:custDataLst>
            </p:nvPr>
          </p:nvCxnSpPr>
          <p:spPr>
            <a:xfrm>
              <a:off x="3778410" y="3312759"/>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14"/>
              </p:custDataLst>
            </p:nvPr>
          </p:nvCxnSpPr>
          <p:spPr>
            <a:xfrm>
              <a:off x="3778410" y="2851860"/>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15"/>
              </p:custDataLst>
            </p:nvPr>
          </p:nvCxnSpPr>
          <p:spPr>
            <a:xfrm flipV="1">
              <a:off x="4574277" y="2741797"/>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16"/>
              </p:custDataLst>
            </p:nvPr>
          </p:nvCxnSpPr>
          <p:spPr>
            <a:xfrm flipH="1" flipV="1">
              <a:off x="4684340" y="2741797"/>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7"/>
              </p:custDataLst>
            </p:nvPr>
          </p:nvCxnSpPr>
          <p:spPr>
            <a:xfrm>
              <a:off x="4794403" y="2851860"/>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椭圆 45"/>
            <p:cNvSpPr/>
            <p:nvPr>
              <p:custDataLst>
                <p:tags r:id="rId18"/>
              </p:custDataLst>
            </p:nvPr>
          </p:nvSpPr>
          <p:spPr>
            <a:xfrm>
              <a:off x="3352804" y="2920662"/>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2</a:t>
              </a:r>
              <a:endParaRPr lang="zh-CN" altLang="en-US" dirty="0">
                <a:solidFill>
                  <a:schemeClr val="bg1"/>
                </a:solidFill>
              </a:endParaRPr>
            </a:p>
          </p:txBody>
        </p:sp>
        <p:sp>
          <p:nvSpPr>
            <p:cNvPr id="47" name="文本框 46"/>
            <p:cNvSpPr txBox="1"/>
            <p:nvPr>
              <p:custDataLst>
                <p:tags r:id="rId19"/>
              </p:custDataLst>
            </p:nvPr>
          </p:nvSpPr>
          <p:spPr>
            <a:xfrm>
              <a:off x="3736074" y="2856446"/>
              <a:ext cx="5103123" cy="452432"/>
            </a:xfrm>
            <a:prstGeom prst="rect">
              <a:avLst/>
            </a:prstGeom>
            <a:noFill/>
          </p:spPr>
          <p:txBody>
            <a:bodyPr wrap="square" rtlCol="0" anchor="ctr">
              <a:normAutofit/>
            </a:bodyPr>
            <a:lstStyle/>
            <a:p>
              <a:pPr>
                <a:lnSpc>
                  <a:spcPct val="130000"/>
                </a:lnSpc>
              </a:pPr>
              <a:endParaRPr lang="zh-CN" altLang="en-US" dirty="0">
                <a:solidFill>
                  <a:schemeClr val="accent1">
                    <a:lumMod val="75000"/>
                  </a:schemeClr>
                </a:solidFill>
                <a:latin typeface="+mn-lt"/>
                <a:ea typeface="+mn-ea"/>
              </a:endParaRPr>
            </a:p>
          </p:txBody>
        </p:sp>
      </p:grpSp>
      <p:grpSp>
        <p:nvGrpSpPr>
          <p:cNvPr id="48" name="组合 47"/>
          <p:cNvGrpSpPr/>
          <p:nvPr>
            <p:custDataLst>
              <p:tags r:id="rId5"/>
            </p:custDataLst>
          </p:nvPr>
        </p:nvGrpSpPr>
        <p:grpSpPr>
          <a:xfrm>
            <a:off x="3352804" y="4677646"/>
            <a:ext cx="5744626" cy="570962"/>
            <a:chOff x="3352804" y="3523244"/>
            <a:chExt cx="5744626" cy="570962"/>
          </a:xfrm>
        </p:grpSpPr>
        <p:cxnSp>
          <p:nvCxnSpPr>
            <p:cNvPr id="49" name="直接连接符 48"/>
            <p:cNvCxnSpPr/>
            <p:nvPr>
              <p:custDataLst>
                <p:tags r:id="rId6"/>
              </p:custDataLst>
            </p:nvPr>
          </p:nvCxnSpPr>
          <p:spPr>
            <a:xfrm>
              <a:off x="3778410" y="3633307"/>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7"/>
              </p:custDataLst>
            </p:nvPr>
          </p:nvCxnSpPr>
          <p:spPr>
            <a:xfrm flipV="1">
              <a:off x="4574277" y="3523244"/>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custDataLst>
                <p:tags r:id="rId8"/>
              </p:custDataLst>
            </p:nvPr>
          </p:nvCxnSpPr>
          <p:spPr>
            <a:xfrm flipH="1" flipV="1">
              <a:off x="4684340" y="3523244"/>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9"/>
              </p:custDataLst>
            </p:nvPr>
          </p:nvCxnSpPr>
          <p:spPr>
            <a:xfrm>
              <a:off x="4794403" y="3633307"/>
              <a:ext cx="347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10"/>
              </p:custDataLst>
            </p:nvPr>
          </p:nvCxnSpPr>
          <p:spPr>
            <a:xfrm>
              <a:off x="3778410" y="4094206"/>
              <a:ext cx="45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椭圆 53"/>
            <p:cNvSpPr/>
            <p:nvPr>
              <p:custDataLst>
                <p:tags r:id="rId11"/>
              </p:custDataLst>
            </p:nvPr>
          </p:nvSpPr>
          <p:spPr>
            <a:xfrm>
              <a:off x="3352804" y="3702109"/>
              <a:ext cx="324000" cy="324000"/>
            </a:xfrm>
            <a:prstGeom prst="ellipse">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3</a:t>
              </a:r>
              <a:endParaRPr lang="zh-CN" altLang="en-US" dirty="0">
                <a:solidFill>
                  <a:schemeClr val="bg1"/>
                </a:solidFill>
              </a:endParaRPr>
            </a:p>
          </p:txBody>
        </p:sp>
        <p:sp>
          <p:nvSpPr>
            <p:cNvPr id="55" name="文本框 54"/>
            <p:cNvSpPr txBox="1"/>
            <p:nvPr>
              <p:custDataLst>
                <p:tags r:id="rId12"/>
              </p:custDataLst>
            </p:nvPr>
          </p:nvSpPr>
          <p:spPr>
            <a:xfrm>
              <a:off x="3676804" y="3607663"/>
              <a:ext cx="5420626" cy="452432"/>
            </a:xfrm>
            <a:prstGeom prst="rect">
              <a:avLst/>
            </a:prstGeom>
            <a:noFill/>
          </p:spPr>
          <p:txBody>
            <a:bodyPr wrap="square" rtlCol="0" anchor="ctr">
              <a:noAutofit/>
            </a:bodyPr>
            <a:lstStyle/>
            <a:p>
              <a:pPr>
                <a:lnSpc>
                  <a:spcPct val="130000"/>
                </a:lnSpc>
              </a:pPr>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真理与价值的辩证统一</a:t>
              </a:r>
            </a:p>
          </p:txBody>
        </p:sp>
      </p:grpSp>
      <p:sp>
        <p:nvSpPr>
          <p:cNvPr id="4" name="矩形 3">
            <a:extLst>
              <a:ext uri="{FF2B5EF4-FFF2-40B4-BE49-F238E27FC236}">
                <a16:creationId xmlns:a16="http://schemas.microsoft.com/office/drawing/2014/main" xmlns="" id="{FE374F8F-EC53-4E96-B420-D7CF3829EF7E}"/>
              </a:ext>
            </a:extLst>
          </p:cNvPr>
          <p:cNvSpPr/>
          <p:nvPr/>
        </p:nvSpPr>
        <p:spPr>
          <a:xfrm>
            <a:off x="3676804" y="1943875"/>
            <a:ext cx="6114896" cy="661528"/>
          </a:xfrm>
          <a:prstGeom prst="rect">
            <a:avLst/>
          </a:prstGeom>
        </p:spPr>
        <p:txBody>
          <a:bodyPr wrap="square">
            <a:spAutoFit/>
          </a:bodyPr>
          <a:lstStyle/>
          <a:p>
            <a:pPr lvl="0">
              <a:lnSpc>
                <a:spcPct val="130000"/>
              </a:lnSpc>
            </a:pPr>
            <a:r>
              <a:rPr lang="zh-CN" altLang="en-US" sz="3200" dirty="0">
                <a:solidFill>
                  <a:srgbClr val="307EAE">
                    <a:lumMod val="75000"/>
                  </a:srgbClr>
                </a:solidFill>
                <a:latin typeface="Arial"/>
                <a:ea typeface="黑体" panose="02010609060101010101" pitchFamily="49" charset="-122"/>
              </a:rPr>
              <a:t>真理的客观性、绝对性和相对性</a:t>
            </a:r>
          </a:p>
        </p:txBody>
      </p:sp>
      <p:sp>
        <p:nvSpPr>
          <p:cNvPr id="5" name="矩形 4">
            <a:extLst>
              <a:ext uri="{FF2B5EF4-FFF2-40B4-BE49-F238E27FC236}">
                <a16:creationId xmlns:a16="http://schemas.microsoft.com/office/drawing/2014/main" xmlns="" id="{FA08B435-3895-449F-8FAA-6BCB0850A0DC}"/>
              </a:ext>
            </a:extLst>
          </p:cNvPr>
          <p:cNvSpPr/>
          <p:nvPr/>
        </p:nvSpPr>
        <p:spPr>
          <a:xfrm>
            <a:off x="3786864" y="3330963"/>
            <a:ext cx="3837759" cy="584775"/>
          </a:xfrm>
          <a:prstGeom prst="rect">
            <a:avLst/>
          </a:prstGeom>
        </p:spPr>
        <p:txBody>
          <a:bodyPr wrap="square">
            <a:spAutoFit/>
          </a:bodyPr>
          <a:lstStyle/>
          <a:p>
            <a:pPr lvl="0"/>
            <a:r>
              <a:rPr lang="zh-CN" altLang="en-US" sz="3200" dirty="0">
                <a:solidFill>
                  <a:srgbClr val="307EAE">
                    <a:lumMod val="75000"/>
                  </a:srgbClr>
                </a:solidFill>
                <a:latin typeface="微软雅黑" panose="020B0503020204020204" pitchFamily="34" charset="-122"/>
                <a:ea typeface="微软雅黑" panose="020B0503020204020204" pitchFamily="34" charset="-122"/>
              </a:rPr>
              <a:t>真理的检验标准</a:t>
            </a:r>
          </a:p>
        </p:txBody>
      </p:sp>
    </p:spTree>
    <p:custDataLst>
      <p:tags r:id="rId1"/>
    </p:custDataLst>
    <p:extLst>
      <p:ext uri="{BB962C8B-B14F-4D97-AF65-F5344CB8AC3E}">
        <p14:creationId xmlns:p14="http://schemas.microsoft.com/office/powerpoint/2010/main" val="111029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1000"/>
                                        <p:tgtEl>
                                          <p:spTgt spid="48"/>
                                        </p:tgtEl>
                                      </p:cBhvr>
                                    </p:animEffect>
                                    <p:anim calcmode="lin" valueType="num">
                                      <p:cBhvr>
                                        <p:cTn id="29" dur="1000" fill="hold"/>
                                        <p:tgtEl>
                                          <p:spTgt spid="48"/>
                                        </p:tgtEl>
                                        <p:attrNameLst>
                                          <p:attrName>ppt_x</p:attrName>
                                        </p:attrNameLst>
                                      </p:cBhvr>
                                      <p:tavLst>
                                        <p:tav tm="0">
                                          <p:val>
                                            <p:strVal val="#ppt_x"/>
                                          </p:val>
                                        </p:tav>
                                        <p:tav tm="100000">
                                          <p:val>
                                            <p:strVal val="#ppt_x"/>
                                          </p:val>
                                        </p:tav>
                                      </p:tavLst>
                                    </p:anim>
                                    <p:anim calcmode="lin" valueType="num">
                                      <p:cBhvr>
                                        <p:cTn id="3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9349" y="302495"/>
            <a:ext cx="10364451" cy="1596177"/>
          </a:xfrm>
        </p:spPr>
        <p:txBody>
          <a:bodyPr>
            <a:normAutofit/>
          </a:bodyPr>
          <a:lstStyle/>
          <a:p>
            <a:r>
              <a:rPr lang="zh-CN" altLang="en-US" dirty="0"/>
              <a:t>实践具有自觉能动性</a:t>
            </a:r>
            <a:br>
              <a:rPr lang="zh-CN" altLang="en-US" dirty="0"/>
            </a:br>
            <a:endParaRPr lang="zh-CN" altLang="en-US" dirty="0"/>
          </a:p>
        </p:txBody>
      </p:sp>
      <p:sp>
        <p:nvSpPr>
          <p:cNvPr id="3" name="内容占位符 2"/>
          <p:cNvSpPr>
            <a:spLocks noGrp="1"/>
          </p:cNvSpPr>
          <p:nvPr>
            <p:ph sz="quarter" idx="13"/>
          </p:nvPr>
        </p:nvSpPr>
        <p:spPr>
          <a:xfrm>
            <a:off x="692727" y="1163782"/>
            <a:ext cx="10661073" cy="1813745"/>
          </a:xfrm>
        </p:spPr>
        <p:txBody>
          <a:bodyPr/>
          <a:lstStyle/>
          <a:p>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人的实践活动是一种有意识、有目的的活动。</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目的性是能动性的主要表现。在人的实践活动结束时得到的结果，在这个过程开始时就作为目的在实践者头脑中以观念的形式存在着，目的决定着实践者的行为。</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838200" y="2743200"/>
            <a:ext cx="4911436" cy="3241963"/>
          </a:xfrm>
          <a:prstGeom prst="rect">
            <a:avLst/>
          </a:prstGeom>
        </p:spPr>
      </p:pic>
      <p:pic>
        <p:nvPicPr>
          <p:cNvPr id="5" name="图片 4"/>
          <p:cNvPicPr>
            <a:picLocks noChangeAspect="1"/>
          </p:cNvPicPr>
          <p:nvPr/>
        </p:nvPicPr>
        <p:blipFill>
          <a:blip r:embed="rId3"/>
          <a:stretch>
            <a:fillRect/>
          </a:stretch>
        </p:blipFill>
        <p:spPr>
          <a:xfrm>
            <a:off x="6054435" y="2852837"/>
            <a:ext cx="5126183" cy="2993782"/>
          </a:xfrm>
          <a:prstGeom prst="rect">
            <a:avLst/>
          </a:prstGeom>
        </p:spPr>
      </p:pic>
      <p:sp>
        <p:nvSpPr>
          <p:cNvPr id="7" name="文本框 6"/>
          <p:cNvSpPr txBox="1"/>
          <p:nvPr/>
        </p:nvSpPr>
        <p:spPr>
          <a:xfrm>
            <a:off x="2382981" y="6220691"/>
            <a:ext cx="187036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愚公移山</a:t>
            </a:r>
          </a:p>
        </p:txBody>
      </p:sp>
      <p:sp>
        <p:nvSpPr>
          <p:cNvPr id="9" name="文本框 8"/>
          <p:cNvSpPr txBox="1"/>
          <p:nvPr/>
        </p:nvSpPr>
        <p:spPr>
          <a:xfrm>
            <a:off x="7938655" y="6220692"/>
            <a:ext cx="198678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迪拜棕榈岛</a:t>
            </a:r>
          </a:p>
        </p:txBody>
      </p:sp>
    </p:spTree>
    <p:extLst>
      <p:ext uri="{BB962C8B-B14F-4D97-AF65-F5344CB8AC3E}">
        <p14:creationId xmlns:p14="http://schemas.microsoft.com/office/powerpoint/2010/main" val="110635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1</a:t>
            </a:r>
          </a:p>
        </p:txBody>
      </p:sp>
      <p:sp>
        <p:nvSpPr>
          <p:cNvPr id="3" name="标题 2"/>
          <p:cNvSpPr>
            <a:spLocks noGrp="1"/>
          </p:cNvSpPr>
          <p:nvPr>
            <p:ph type="title"/>
            <p:custDataLst>
              <p:tags r:id="rId3"/>
            </p:custDataLst>
          </p:nvPr>
        </p:nvSpPr>
        <p:spPr>
          <a:xfrm>
            <a:off x="3013074" y="1603923"/>
            <a:ext cx="8136661" cy="1330036"/>
          </a:xfrm>
        </p:spPr>
        <p:txBody>
          <a:bodyPr>
            <a:normAutofit/>
          </a:bodyPr>
          <a:lstStyle/>
          <a:p>
            <a:r>
              <a:rPr lang="zh-CN" altLang="en-US" sz="4800" dirty="0"/>
              <a:t>价   值</a:t>
            </a:r>
          </a:p>
        </p:txBody>
      </p:sp>
      <p:sp>
        <p:nvSpPr>
          <p:cNvPr id="4" name="文本占位符 3"/>
          <p:cNvSpPr>
            <a:spLocks noGrp="1"/>
          </p:cNvSpPr>
          <p:nvPr>
            <p:ph type="body" idx="1"/>
            <p:custDataLst>
              <p:tags r:id="rId4"/>
            </p:custDataLst>
          </p:nvPr>
        </p:nvSpPr>
        <p:spPr>
          <a:xfrm>
            <a:off x="3086100" y="3489537"/>
            <a:ext cx="8063635" cy="16441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为了满足自身生存和发展的需要，人们必须通过实践改造世界。在这一过程中，不仅存在主观符合客观的真理问题，而且存在按照主体的需要认识世界和改造世界的价值问题。</a:t>
            </a:r>
          </a:p>
        </p:txBody>
      </p:sp>
    </p:spTree>
    <p:custDataLst>
      <p:tags r:id="rId1"/>
    </p:custDataLst>
    <p:extLst>
      <p:ext uri="{BB962C8B-B14F-4D97-AF65-F5344CB8AC3E}">
        <p14:creationId xmlns:p14="http://schemas.microsoft.com/office/powerpoint/2010/main" val="177637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A17C485-1A05-4731-B59E-E9F19C1B0EF3}"/>
              </a:ext>
            </a:extLst>
          </p:cNvPr>
          <p:cNvSpPr>
            <a:spLocks noGrp="1"/>
          </p:cNvSpPr>
          <p:nvPr>
            <p:ph type="title"/>
          </p:nvPr>
        </p:nvSpPr>
        <p:spPr>
          <a:xfrm>
            <a:off x="838200" y="8074"/>
            <a:ext cx="10364451" cy="1596177"/>
          </a:xfrm>
        </p:spPr>
        <p:txBody>
          <a:bodyPr/>
          <a:lstStyle/>
          <a:p>
            <a:r>
              <a:rPr lang="zh-CN" altLang="en-US" dirty="0"/>
              <a:t>价 值</a:t>
            </a:r>
          </a:p>
        </p:txBody>
      </p:sp>
      <p:sp>
        <p:nvSpPr>
          <p:cNvPr id="3" name="内容占位符 2">
            <a:extLst>
              <a:ext uri="{FF2B5EF4-FFF2-40B4-BE49-F238E27FC236}">
                <a16:creationId xmlns:a16="http://schemas.microsoft.com/office/drawing/2014/main" xmlns="" id="{D7FB78C6-BFEC-4ABA-95C5-10E1AECD69F5}"/>
              </a:ext>
            </a:extLst>
          </p:cNvPr>
          <p:cNvSpPr>
            <a:spLocks noGrp="1"/>
          </p:cNvSpPr>
          <p:nvPr>
            <p:ph sz="quarter" idx="13"/>
          </p:nvPr>
        </p:nvSpPr>
        <p:spPr>
          <a:xfrm>
            <a:off x="838200" y="1167567"/>
            <a:ext cx="10515600" cy="1158240"/>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作为哲学范畴，价值是指在实践基础上形成的主体和客体之间的意义关系，是客体对个人、群体乃至整个社会的生活和活动所具有的积极意义。</a:t>
            </a:r>
          </a:p>
        </p:txBody>
      </p:sp>
      <p:pic>
        <p:nvPicPr>
          <p:cNvPr id="5" name="图片 4">
            <a:extLst>
              <a:ext uri="{FF2B5EF4-FFF2-40B4-BE49-F238E27FC236}">
                <a16:creationId xmlns:a16="http://schemas.microsoft.com/office/drawing/2014/main" xmlns="" id="{1EC8B588-E5B2-4A24-811E-3D9767A6A04B}"/>
              </a:ext>
            </a:extLst>
          </p:cNvPr>
          <p:cNvPicPr>
            <a:picLocks noChangeAspect="1"/>
          </p:cNvPicPr>
          <p:nvPr/>
        </p:nvPicPr>
        <p:blipFill>
          <a:blip r:embed="rId2"/>
          <a:stretch>
            <a:fillRect/>
          </a:stretch>
        </p:blipFill>
        <p:spPr>
          <a:xfrm>
            <a:off x="6686492" y="3287711"/>
            <a:ext cx="4667308" cy="3109595"/>
          </a:xfrm>
          <a:prstGeom prst="rect">
            <a:avLst/>
          </a:prstGeom>
        </p:spPr>
      </p:pic>
      <p:pic>
        <p:nvPicPr>
          <p:cNvPr id="6" name="图片 5">
            <a:extLst>
              <a:ext uri="{FF2B5EF4-FFF2-40B4-BE49-F238E27FC236}">
                <a16:creationId xmlns:a16="http://schemas.microsoft.com/office/drawing/2014/main" xmlns="" id="{FFE935C2-C321-49AA-A9DF-06B5196A1AF9}"/>
              </a:ext>
            </a:extLst>
          </p:cNvPr>
          <p:cNvPicPr>
            <a:picLocks noChangeAspect="1"/>
          </p:cNvPicPr>
          <p:nvPr/>
        </p:nvPicPr>
        <p:blipFill>
          <a:blip r:embed="rId3"/>
          <a:stretch>
            <a:fillRect/>
          </a:stretch>
        </p:blipFill>
        <p:spPr>
          <a:xfrm>
            <a:off x="1322363" y="3287713"/>
            <a:ext cx="4332849" cy="3109594"/>
          </a:xfrm>
          <a:prstGeom prst="rect">
            <a:avLst/>
          </a:prstGeom>
        </p:spPr>
      </p:pic>
    </p:spTree>
    <p:extLst>
      <p:ext uri="{BB962C8B-B14F-4D97-AF65-F5344CB8AC3E}">
        <p14:creationId xmlns:p14="http://schemas.microsoft.com/office/powerpoint/2010/main" val="2522243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 name="组合 1412"/>
          <p:cNvGrpSpPr/>
          <p:nvPr/>
        </p:nvGrpSpPr>
        <p:grpSpPr>
          <a:xfrm>
            <a:off x="0" y="722493"/>
            <a:ext cx="10916529" cy="5742860"/>
            <a:chOff x="548941" y="214469"/>
            <a:chExt cx="9950572" cy="6530630"/>
          </a:xfrm>
        </p:grpSpPr>
        <p:pic>
          <p:nvPicPr>
            <p:cNvPr id="1414" name="图片 14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19626">
              <a:off x="2281102" y="4098826"/>
              <a:ext cx="6179330" cy="2646273"/>
            </a:xfrm>
            <a:prstGeom prst="rect">
              <a:avLst/>
            </a:prstGeom>
          </p:spPr>
        </p:pic>
        <p:pic>
          <p:nvPicPr>
            <p:cNvPr id="1415" name="图片 14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21668">
              <a:off x="548941" y="1458551"/>
              <a:ext cx="6179330" cy="2646273"/>
            </a:xfrm>
            <a:prstGeom prst="rect">
              <a:avLst/>
            </a:prstGeom>
          </p:spPr>
        </p:pic>
        <p:sp>
          <p:nvSpPr>
            <p:cNvPr id="1416" name="TextBox 12"/>
            <p:cNvSpPr txBox="1"/>
            <p:nvPr/>
          </p:nvSpPr>
          <p:spPr>
            <a:xfrm>
              <a:off x="1259632" y="2152144"/>
              <a:ext cx="1224135" cy="55417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zh-CN" altLang="en-US" sz="3200" b="1" i="0" u="none" strike="noStrike" kern="0" cap="none" spc="0" normalizeH="0" baseline="0" noProof="0" dirty="0">
                <a:ln w="18415" cmpd="sng">
                  <a:noFill/>
                  <a:prstDash val="solid"/>
                </a:ln>
                <a:solidFill>
                  <a:srgbClr val="E35F98"/>
                </a:solidFill>
                <a:effectLst/>
                <a:uLnTx/>
                <a:uFillTx/>
                <a:latin typeface="Arial Rounded MT Bold" pitchFamily="34" charset="0"/>
                <a:cs typeface="Arial" pitchFamily="34" charset="0"/>
              </a:endParaRPr>
            </a:p>
          </p:txBody>
        </p:sp>
        <p:sp>
          <p:nvSpPr>
            <p:cNvPr id="1417" name="TextBox 13"/>
            <p:cNvSpPr txBox="1"/>
            <p:nvPr/>
          </p:nvSpPr>
          <p:spPr>
            <a:xfrm>
              <a:off x="6501928" y="4951669"/>
              <a:ext cx="1224135" cy="55417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zh-CN" altLang="en-US" sz="3200" b="1" i="0" u="none" strike="noStrike" kern="0" cap="none" spc="0" normalizeH="0" baseline="0" noProof="0" dirty="0">
                <a:ln w="18415" cmpd="sng">
                  <a:noFill/>
                  <a:prstDash val="solid"/>
                </a:ln>
                <a:solidFill>
                  <a:srgbClr val="E35F98"/>
                </a:solidFill>
                <a:effectLst/>
                <a:uLnTx/>
                <a:uFillTx/>
                <a:latin typeface="Arial Rounded MT Bold" pitchFamily="34" charset="0"/>
                <a:cs typeface="Arial" pitchFamily="34" charset="0"/>
              </a:endParaRPr>
            </a:p>
          </p:txBody>
        </p:sp>
        <p:sp>
          <p:nvSpPr>
            <p:cNvPr id="1418" name="TextBox 14"/>
            <p:cNvSpPr txBox="1"/>
            <p:nvPr/>
          </p:nvSpPr>
          <p:spPr>
            <a:xfrm>
              <a:off x="3275856" y="2188960"/>
              <a:ext cx="2736304" cy="35074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endPar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sp>
          <p:nvSpPr>
            <p:cNvPr id="1419" name="TextBox 15"/>
            <p:cNvSpPr txBox="1"/>
            <p:nvPr/>
          </p:nvSpPr>
          <p:spPr>
            <a:xfrm rot="21580249">
              <a:off x="3233524" y="1768982"/>
              <a:ext cx="1780768" cy="4419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zh-CN" altLang="en-US" sz="24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sp>
          <p:nvSpPr>
            <p:cNvPr id="1420" name="TextBox 16"/>
            <p:cNvSpPr txBox="1"/>
            <p:nvPr/>
          </p:nvSpPr>
          <p:spPr>
            <a:xfrm>
              <a:off x="3059832" y="4572588"/>
              <a:ext cx="2736304" cy="35074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endPar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sp>
          <p:nvSpPr>
            <p:cNvPr id="1421" name="TextBox 17"/>
            <p:cNvSpPr txBox="1"/>
            <p:nvPr/>
          </p:nvSpPr>
          <p:spPr>
            <a:xfrm rot="21580249">
              <a:off x="3017500" y="4152611"/>
              <a:ext cx="1780768" cy="4419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zh-CN" altLang="en-US" sz="24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sp>
          <p:nvSpPr>
            <p:cNvPr id="1422" name="TextBox 18"/>
            <p:cNvSpPr txBox="1"/>
            <p:nvPr/>
          </p:nvSpPr>
          <p:spPr>
            <a:xfrm>
              <a:off x="1805679" y="214469"/>
              <a:ext cx="8693834" cy="73655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lang="zh-CN" altLang="en-US" sz="3600" b="1" kern="0" dirty="0">
                  <a:ln w="18415" cmpd="sng">
                    <a:noFill/>
                    <a:prstDash val="solid"/>
                  </a:ln>
                  <a:solidFill>
                    <a:sysClr val="windowText" lastClr="000000">
                      <a:lumMod val="65000"/>
                      <a:lumOff val="35000"/>
                    </a:sysClr>
                  </a:solidFill>
                  <a:latin typeface="Arial Rounded MT Bold" pitchFamily="34" charset="0"/>
                  <a:ea typeface="微软雅黑" pitchFamily="34" charset="-122"/>
                  <a:cs typeface="Times New Roman" pitchFamily="18" charset="0"/>
                </a:rPr>
                <a:t>客观主义价值论和主观主义价值论的对立</a:t>
              </a:r>
              <a:endParaRPr kumimoji="0" lang="en-US" altLang="zh-CN" sz="36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rial Rounded MT Bold" pitchFamily="34" charset="0"/>
                <a:ea typeface="微软雅黑" pitchFamily="34" charset="-122"/>
                <a:cs typeface="Times New Roman" pitchFamily="18" charset="0"/>
              </a:endParaRPr>
            </a:p>
          </p:txBody>
        </p:sp>
      </p:grpSp>
      <p:sp>
        <p:nvSpPr>
          <p:cNvPr id="4" name="矩形 3">
            <a:extLst>
              <a:ext uri="{FF2B5EF4-FFF2-40B4-BE49-F238E27FC236}">
                <a16:creationId xmlns:a16="http://schemas.microsoft.com/office/drawing/2014/main" xmlns="" id="{D7E13A04-B569-417F-89A9-2FC4F4BAE836}"/>
              </a:ext>
            </a:extLst>
          </p:cNvPr>
          <p:cNvSpPr/>
          <p:nvPr/>
        </p:nvSpPr>
        <p:spPr>
          <a:xfrm>
            <a:off x="1519311" y="2281195"/>
            <a:ext cx="6284849" cy="646331"/>
          </a:xfrm>
          <a:prstGeom prst="rect">
            <a:avLst/>
          </a:prstGeom>
        </p:spPr>
        <p:txBody>
          <a:bodyPr wrap="square">
            <a:spAutoFit/>
          </a:bodyPr>
          <a:lstStyle/>
          <a:p>
            <a:r>
              <a:rPr lang="zh-CN" altLang="en-US" sz="3600" b="1" kern="0" dirty="0">
                <a:ln w="18415" cmpd="sng">
                  <a:noFill/>
                  <a:prstDash val="solid"/>
                </a:ln>
                <a:solidFill>
                  <a:sysClr val="windowText" lastClr="000000">
                    <a:lumMod val="65000"/>
                    <a:lumOff val="35000"/>
                  </a:sysClr>
                </a:solidFill>
                <a:latin typeface="Arial Rounded MT Bold" pitchFamily="34" charset="0"/>
                <a:ea typeface="微软雅黑" pitchFamily="34" charset="-122"/>
                <a:cs typeface="Times New Roman" pitchFamily="18" charset="0"/>
              </a:rPr>
              <a:t>客观主义价值论</a:t>
            </a:r>
            <a:endParaRPr lang="zh-CN" altLang="en-US" dirty="0"/>
          </a:p>
        </p:txBody>
      </p:sp>
      <p:sp>
        <p:nvSpPr>
          <p:cNvPr id="5" name="矩形 4">
            <a:extLst>
              <a:ext uri="{FF2B5EF4-FFF2-40B4-BE49-F238E27FC236}">
                <a16:creationId xmlns:a16="http://schemas.microsoft.com/office/drawing/2014/main" xmlns="" id="{5D23D8E8-878B-4DFC-90B9-4CFC716A5DC4}"/>
              </a:ext>
            </a:extLst>
          </p:cNvPr>
          <p:cNvSpPr/>
          <p:nvPr/>
        </p:nvSpPr>
        <p:spPr>
          <a:xfrm>
            <a:off x="5161894" y="5892747"/>
            <a:ext cx="3537713" cy="646331"/>
          </a:xfrm>
          <a:prstGeom prst="rect">
            <a:avLst/>
          </a:prstGeom>
        </p:spPr>
        <p:txBody>
          <a:bodyPr wrap="square">
            <a:spAutoFit/>
          </a:bodyPr>
          <a:lstStyle/>
          <a:p>
            <a:r>
              <a:rPr lang="zh-CN" altLang="en-US" sz="3600" b="1" kern="0" dirty="0">
                <a:ln w="18415" cmpd="sng">
                  <a:noFill/>
                  <a:prstDash val="solid"/>
                </a:ln>
                <a:solidFill>
                  <a:sysClr val="windowText" lastClr="000000">
                    <a:lumMod val="65000"/>
                    <a:lumOff val="35000"/>
                  </a:sysClr>
                </a:solidFill>
                <a:latin typeface="Arial Rounded MT Bold" pitchFamily="34" charset="0"/>
                <a:ea typeface="微软雅黑" pitchFamily="34" charset="-122"/>
                <a:cs typeface="Times New Roman" pitchFamily="18" charset="0"/>
              </a:rPr>
              <a:t>主观主义价值论</a:t>
            </a:r>
            <a:endParaRPr lang="zh-CN" altLang="en-US" dirty="0"/>
          </a:p>
        </p:txBody>
      </p:sp>
      <p:sp>
        <p:nvSpPr>
          <p:cNvPr id="6" name="矩形 5">
            <a:extLst>
              <a:ext uri="{FF2B5EF4-FFF2-40B4-BE49-F238E27FC236}">
                <a16:creationId xmlns:a16="http://schemas.microsoft.com/office/drawing/2014/main" xmlns="" id="{DE332DF1-B0B7-42E2-BD2F-EC6A23F06108}"/>
              </a:ext>
            </a:extLst>
          </p:cNvPr>
          <p:cNvSpPr/>
          <p:nvPr/>
        </p:nvSpPr>
        <p:spPr>
          <a:xfrm>
            <a:off x="4951828" y="2228062"/>
            <a:ext cx="3453126" cy="1200329"/>
          </a:xfrm>
          <a:prstGeom prst="rect">
            <a:avLst/>
          </a:prstGeom>
        </p:spPr>
        <p:txBody>
          <a:bodyPr wrap="square">
            <a:spAutoFit/>
          </a:bodyPr>
          <a:lstStyle/>
          <a:p>
            <a:r>
              <a:rPr lang="zh-CN" altLang="en-US" sz="2400" dirty="0">
                <a:solidFill>
                  <a:srgbClr val="3D3F41"/>
                </a:solidFill>
                <a:latin typeface="Arial"/>
                <a:ea typeface="黑体" panose="02010609060101010101" pitchFamily="49" charset="-122"/>
              </a:rPr>
              <a:t>客观主义价值论认为价值是客体本身所固有的，而与主体无关。</a:t>
            </a:r>
            <a:endParaRPr lang="zh-CN" altLang="en-US" dirty="0"/>
          </a:p>
        </p:txBody>
      </p:sp>
      <p:sp>
        <p:nvSpPr>
          <p:cNvPr id="7" name="矩形 6">
            <a:extLst>
              <a:ext uri="{FF2B5EF4-FFF2-40B4-BE49-F238E27FC236}">
                <a16:creationId xmlns:a16="http://schemas.microsoft.com/office/drawing/2014/main" xmlns="" id="{669CEBFC-EFDE-4197-B4E4-A37ECEE3C973}"/>
              </a:ext>
            </a:extLst>
          </p:cNvPr>
          <p:cNvSpPr/>
          <p:nvPr/>
        </p:nvSpPr>
        <p:spPr>
          <a:xfrm>
            <a:off x="3108961" y="4305243"/>
            <a:ext cx="3693785" cy="1200329"/>
          </a:xfrm>
          <a:prstGeom prst="rect">
            <a:avLst/>
          </a:prstGeom>
        </p:spPr>
        <p:txBody>
          <a:bodyPr wrap="square">
            <a:spAutoFit/>
          </a:bodyPr>
          <a:lstStyle/>
          <a:p>
            <a:r>
              <a:rPr lang="zh-CN" altLang="en-US" sz="2400" dirty="0">
                <a:solidFill>
                  <a:srgbClr val="3D3F41"/>
                </a:solidFill>
                <a:latin typeface="Arial"/>
                <a:ea typeface="黑体" panose="02010609060101010101" pitchFamily="49" charset="-122"/>
              </a:rPr>
              <a:t>主观主义价值论认为价值就是主体的欲望、情感和兴趣，而与客体无关。</a:t>
            </a:r>
            <a:endParaRPr lang="zh-CN" altLang="en-US" dirty="0"/>
          </a:p>
        </p:txBody>
      </p:sp>
      <p:sp>
        <p:nvSpPr>
          <p:cNvPr id="8" name="矩形 7">
            <a:extLst>
              <a:ext uri="{FF2B5EF4-FFF2-40B4-BE49-F238E27FC236}">
                <a16:creationId xmlns:a16="http://schemas.microsoft.com/office/drawing/2014/main" xmlns="" id="{096B07CD-6A1A-45CB-9DBA-FCD05CBD79C3}"/>
              </a:ext>
            </a:extLst>
          </p:cNvPr>
          <p:cNvSpPr/>
          <p:nvPr/>
        </p:nvSpPr>
        <p:spPr>
          <a:xfrm>
            <a:off x="8202304" y="1527113"/>
            <a:ext cx="3989697" cy="4524315"/>
          </a:xfrm>
          <a:prstGeom prst="rect">
            <a:avLst/>
          </a:prstGeom>
          <a:solidFill>
            <a:schemeClr val="accent1">
              <a:lumMod val="20000"/>
              <a:lumOff val="80000"/>
            </a:schemeClr>
          </a:solidFill>
        </p:spPr>
        <p:txBody>
          <a:bodyPr wrap="square">
            <a:spAutoFit/>
          </a:bodyPr>
          <a:lstStyle/>
          <a:p>
            <a:r>
              <a:rPr lang="zh-CN" altLang="en-US" sz="2400" dirty="0"/>
              <a:t>这两种观点都只看到了矛盾的一面，而忽略了另一面，因而都是片面的。实际上，价值体现的是主体和客体之间的一种特定关系，表现为人与满足其某种需要的客体之间的意义关系。价值离不开主体的需要，也离不开客体的特性，即客体的某种性质、结构和属性。价值既具有主体性特征，又具有客观基础。</a:t>
            </a:r>
          </a:p>
        </p:txBody>
      </p:sp>
    </p:spTree>
    <p:extLst>
      <p:ext uri="{BB962C8B-B14F-4D97-AF65-F5344CB8AC3E}">
        <p14:creationId xmlns:p14="http://schemas.microsoft.com/office/powerpoint/2010/main" val="395640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2</a:t>
            </a:r>
          </a:p>
        </p:txBody>
      </p:sp>
      <p:sp>
        <p:nvSpPr>
          <p:cNvPr id="3" name="标题 2"/>
          <p:cNvSpPr>
            <a:spLocks noGrp="1"/>
          </p:cNvSpPr>
          <p:nvPr>
            <p:ph type="title"/>
            <p:custDataLst>
              <p:tags r:id="rId3"/>
            </p:custDataLst>
          </p:nvPr>
        </p:nvSpPr>
        <p:spPr>
          <a:xfrm>
            <a:off x="3492501" y="2763983"/>
            <a:ext cx="7730260" cy="1330036"/>
          </a:xfrm>
        </p:spPr>
        <p:txBody>
          <a:bodyPr>
            <a:normAutofit/>
          </a:bodyPr>
          <a:lstStyle/>
          <a:p>
            <a:r>
              <a:rPr lang="zh-CN" altLang="en-US" sz="4800" dirty="0"/>
              <a:t>价 值 的 基 本 特 性</a:t>
            </a:r>
          </a:p>
        </p:txBody>
      </p:sp>
      <p:sp>
        <p:nvSpPr>
          <p:cNvPr id="4" name="文本占位符 3"/>
          <p:cNvSpPr>
            <a:spLocks noGrp="1"/>
          </p:cNvSpPr>
          <p:nvPr>
            <p:ph type="body" idx="1"/>
            <p:custDataLst>
              <p:tags r:id="rId4"/>
            </p:custDataLst>
          </p:nvPr>
        </p:nvSpPr>
        <p:spPr>
          <a:xfrm>
            <a:off x="3086100" y="4362994"/>
            <a:ext cx="8063635" cy="16441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价值具有主体性、客观性、多维性和社会历史性四个基本特性，它们是价值本质的表现。</a:t>
            </a:r>
          </a:p>
        </p:txBody>
      </p:sp>
    </p:spTree>
    <p:custDataLst>
      <p:tags r:id="rId1"/>
    </p:custDataLst>
    <p:extLst>
      <p:ext uri="{BB962C8B-B14F-4D97-AF65-F5344CB8AC3E}">
        <p14:creationId xmlns:p14="http://schemas.microsoft.com/office/powerpoint/2010/main" val="397930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11524" y="368660"/>
            <a:ext cx="8568952" cy="7633530"/>
            <a:chOff x="683568" y="476672"/>
            <a:chExt cx="8568952" cy="7633530"/>
          </a:xfrm>
        </p:grpSpPr>
        <p:sp>
          <p:nvSpPr>
            <p:cNvPr id="5" name="TextBox 16"/>
            <p:cNvSpPr txBox="1"/>
            <p:nvPr/>
          </p:nvSpPr>
          <p:spPr>
            <a:xfrm>
              <a:off x="4409499" y="5028453"/>
              <a:ext cx="4608512" cy="106484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rgbClr val="4BACC6">
                      <a:lumMod val="40000"/>
                      <a:lumOff val="60000"/>
                    </a:srgbClr>
                  </a:solidFill>
                  <a:effectLst/>
                  <a:uLnTx/>
                  <a:uFillTx/>
                  <a:latin typeface="Times New Roman" pitchFamily="18" charset="0"/>
                  <a:ea typeface="微软雅黑" pitchFamily="34" charset="-122"/>
                  <a:cs typeface="Times New Roman" pitchFamily="18" charset="0"/>
                </a:rPr>
                <a:t>CONTENTS</a:t>
              </a:r>
              <a:endParaRPr kumimoji="0" lang="en-US" altLang="zh-CN" sz="13800" b="1" i="0" u="none" strike="noStrike" kern="0" cap="none" spc="0" normalizeH="0" baseline="0" noProof="0" dirty="0">
                <a:ln>
                  <a:noFill/>
                </a:ln>
                <a:solidFill>
                  <a:srgbClr val="4BACC6">
                    <a:lumMod val="40000"/>
                    <a:lumOff val="60000"/>
                  </a:srgbClr>
                </a:solidFill>
                <a:effectLst/>
                <a:uLnTx/>
                <a:uFillTx/>
                <a:latin typeface="Times New Roman" pitchFamily="18" charset="0"/>
                <a:ea typeface="微软雅黑" pitchFamily="34" charset="-122"/>
                <a:cs typeface="Times New Roman" pitchFamily="18" charset="0"/>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9734" r="1"/>
            <a:stretch/>
          </p:blipFill>
          <p:spPr>
            <a:xfrm flipH="1">
              <a:off x="4544174" y="5134433"/>
              <a:ext cx="4594134" cy="146291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3643144"/>
              <a:ext cx="5723671" cy="1462919"/>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2620964"/>
              <a:ext cx="5723671" cy="1462919"/>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619" y="1582032"/>
              <a:ext cx="5723671" cy="1462919"/>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683" y="548680"/>
              <a:ext cx="5723671" cy="1462919"/>
            </a:xfrm>
            <a:prstGeom prst="rect">
              <a:avLst/>
            </a:prstGeom>
          </p:spPr>
        </p:pic>
        <p:sp>
          <p:nvSpPr>
            <p:cNvPr id="11" name="TextBox 22"/>
            <p:cNvSpPr txBox="1"/>
            <p:nvPr/>
          </p:nvSpPr>
          <p:spPr>
            <a:xfrm>
              <a:off x="2662683" y="476672"/>
              <a:ext cx="792088" cy="83099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00B0F0"/>
                  </a:solidFill>
                  <a:uLnTx/>
                  <a:uFillTx/>
                  <a:latin typeface="Times New Roman" pitchFamily="18" charset="0"/>
                  <a:cs typeface="Times New Roman" pitchFamily="18" charset="0"/>
                </a:rPr>
                <a:t>1</a:t>
              </a:r>
              <a:r>
                <a:rPr lang="en-US" altLang="zh-CN" sz="4800" kern="0" dirty="0">
                  <a:solidFill>
                    <a:srgbClr val="00B0F0"/>
                  </a:solidFill>
                  <a:latin typeface="Times New Roman" pitchFamily="18" charset="0"/>
                  <a:cs typeface="Times New Roman" pitchFamily="18" charset="0"/>
                </a:rPr>
                <a:t>.</a:t>
              </a:r>
              <a:endParaRPr kumimoji="0" lang="zh-CN" altLang="en-US" sz="4800" b="1" i="0" u="none" strike="noStrike" kern="0" cap="none" spc="0" normalizeH="0" baseline="0" noProof="0" dirty="0">
                <a:ln>
                  <a:noFill/>
                </a:ln>
                <a:solidFill>
                  <a:srgbClr val="00B0F0"/>
                </a:solidFill>
                <a:uLnTx/>
                <a:uFillTx/>
                <a:latin typeface="Times New Roman" pitchFamily="18" charset="0"/>
                <a:cs typeface="Times New Roman" pitchFamily="18" charset="0"/>
              </a:endParaRPr>
            </a:p>
          </p:txBody>
        </p:sp>
        <p:sp>
          <p:nvSpPr>
            <p:cNvPr id="12" name="TextBox 23"/>
            <p:cNvSpPr txBox="1"/>
            <p:nvPr/>
          </p:nvSpPr>
          <p:spPr>
            <a:xfrm>
              <a:off x="3561678" y="1311176"/>
              <a:ext cx="4573613" cy="30777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13" name="TextBox 24"/>
            <p:cNvSpPr txBox="1"/>
            <p:nvPr/>
          </p:nvSpPr>
          <p:spPr>
            <a:xfrm>
              <a:off x="2086619" y="1510024"/>
              <a:ext cx="792088" cy="83099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00B0F0"/>
                  </a:solidFill>
                  <a:uLnTx/>
                  <a:uFillTx/>
                  <a:latin typeface="Times New Roman" pitchFamily="18" charset="0"/>
                  <a:cs typeface="Times New Roman" pitchFamily="18" charset="0"/>
                </a:rPr>
                <a:t>2</a:t>
              </a:r>
              <a:r>
                <a:rPr lang="en-US" altLang="zh-CN" sz="4800" kern="0" dirty="0">
                  <a:solidFill>
                    <a:srgbClr val="00B0F0"/>
                  </a:solidFill>
                  <a:latin typeface="Times New Roman" pitchFamily="18" charset="0"/>
                  <a:cs typeface="Times New Roman" pitchFamily="18" charset="0"/>
                </a:rPr>
                <a:t>.</a:t>
              </a:r>
              <a:endParaRPr kumimoji="0" lang="zh-CN" altLang="en-US" sz="4800" b="1" i="0" u="none" strike="noStrike" kern="0" cap="none" spc="0" normalizeH="0" baseline="0" noProof="0" dirty="0">
                <a:ln>
                  <a:noFill/>
                </a:ln>
                <a:solidFill>
                  <a:srgbClr val="00B0F0"/>
                </a:solidFill>
                <a:uLnTx/>
                <a:uFillTx/>
                <a:latin typeface="Times New Roman" pitchFamily="18" charset="0"/>
                <a:cs typeface="Times New Roman" pitchFamily="18" charset="0"/>
              </a:endParaRPr>
            </a:p>
          </p:txBody>
        </p:sp>
        <p:sp>
          <p:nvSpPr>
            <p:cNvPr id="14" name="TextBox 25"/>
            <p:cNvSpPr txBox="1"/>
            <p:nvPr/>
          </p:nvSpPr>
          <p:spPr>
            <a:xfrm>
              <a:off x="2985614" y="2344528"/>
              <a:ext cx="4573613" cy="30777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15" name="TextBox 26"/>
            <p:cNvSpPr txBox="1"/>
            <p:nvPr/>
          </p:nvSpPr>
          <p:spPr>
            <a:xfrm>
              <a:off x="1403648" y="2548956"/>
              <a:ext cx="792088" cy="83099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00B0F0"/>
                  </a:solidFill>
                  <a:uLnTx/>
                  <a:uFillTx/>
                  <a:latin typeface="Times New Roman" pitchFamily="18" charset="0"/>
                  <a:cs typeface="Times New Roman" pitchFamily="18" charset="0"/>
                </a:rPr>
                <a:t>3</a:t>
              </a:r>
              <a:r>
                <a:rPr lang="en-US" altLang="zh-CN" sz="4800" kern="0" dirty="0">
                  <a:solidFill>
                    <a:srgbClr val="00B0F0"/>
                  </a:solidFill>
                  <a:latin typeface="Times New Roman" pitchFamily="18" charset="0"/>
                  <a:cs typeface="Times New Roman" pitchFamily="18" charset="0"/>
                </a:rPr>
                <a:t>.</a:t>
              </a:r>
              <a:endParaRPr kumimoji="0" lang="zh-CN" altLang="en-US" sz="4800" b="1" i="0" u="none" strike="noStrike" kern="0" cap="none" spc="0" normalizeH="0" baseline="0" noProof="0" dirty="0">
                <a:ln>
                  <a:noFill/>
                </a:ln>
                <a:solidFill>
                  <a:srgbClr val="00B0F0"/>
                </a:solidFill>
                <a:uLnTx/>
                <a:uFillTx/>
                <a:latin typeface="Times New Roman" pitchFamily="18" charset="0"/>
                <a:cs typeface="Times New Roman" pitchFamily="18" charset="0"/>
              </a:endParaRPr>
            </a:p>
          </p:txBody>
        </p:sp>
        <p:sp>
          <p:nvSpPr>
            <p:cNvPr id="16" name="TextBox 27"/>
            <p:cNvSpPr txBox="1"/>
            <p:nvPr/>
          </p:nvSpPr>
          <p:spPr>
            <a:xfrm>
              <a:off x="2302643" y="3383460"/>
              <a:ext cx="4573613" cy="30777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17" name="TextBox 28"/>
            <p:cNvSpPr txBox="1"/>
            <p:nvPr/>
          </p:nvSpPr>
          <p:spPr>
            <a:xfrm>
              <a:off x="683568" y="3571136"/>
              <a:ext cx="792088" cy="83099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00B0F0"/>
                  </a:solidFill>
                  <a:uLnTx/>
                  <a:uFillTx/>
                  <a:latin typeface="Times New Roman" pitchFamily="18" charset="0"/>
                  <a:cs typeface="Times New Roman" pitchFamily="18" charset="0"/>
                </a:rPr>
                <a:t>4</a:t>
              </a:r>
              <a:r>
                <a:rPr lang="en-US" altLang="zh-CN" sz="4800" kern="0" dirty="0">
                  <a:solidFill>
                    <a:srgbClr val="00B0F0"/>
                  </a:solidFill>
                  <a:latin typeface="Times New Roman" pitchFamily="18" charset="0"/>
                  <a:cs typeface="Times New Roman" pitchFamily="18" charset="0"/>
                </a:rPr>
                <a:t>.</a:t>
              </a:r>
              <a:endParaRPr kumimoji="0" lang="zh-CN" altLang="en-US" sz="4800" b="1" i="0" u="none" strike="noStrike" kern="0" cap="none" spc="0" normalizeH="0" baseline="0" noProof="0" dirty="0">
                <a:ln>
                  <a:noFill/>
                </a:ln>
                <a:solidFill>
                  <a:srgbClr val="00B0F0"/>
                </a:solidFill>
                <a:uLnTx/>
                <a:uFillTx/>
                <a:latin typeface="Times New Roman" pitchFamily="18" charset="0"/>
                <a:cs typeface="Times New Roman" pitchFamily="18" charset="0"/>
              </a:endParaRPr>
            </a:p>
          </p:txBody>
        </p:sp>
        <p:sp>
          <p:nvSpPr>
            <p:cNvPr id="19" name="TextBox 30"/>
            <p:cNvSpPr txBox="1"/>
            <p:nvPr/>
          </p:nvSpPr>
          <p:spPr>
            <a:xfrm>
              <a:off x="4644008" y="5532509"/>
              <a:ext cx="4608512" cy="257769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en-US" altLang="zh-CN" sz="13800" b="1" i="0" u="none" strike="noStrike" kern="0" cap="none" spc="0" normalizeH="0" baseline="0" noProof="0" dirty="0">
                <a:ln>
                  <a:noFill/>
                </a:ln>
                <a:solidFill>
                  <a:sysClr val="window" lastClr="FFFFFF"/>
                </a:solidFill>
                <a:effectLst/>
                <a:uLnTx/>
                <a:uFillTx/>
                <a:latin typeface="Times New Roman" pitchFamily="18" charset="0"/>
                <a:ea typeface="微软雅黑" pitchFamily="34" charset="-122"/>
                <a:cs typeface="Times New Roman" pitchFamily="18" charset="0"/>
              </a:endParaRPr>
            </a:p>
          </p:txBody>
        </p:sp>
      </p:grpSp>
      <p:sp>
        <p:nvSpPr>
          <p:cNvPr id="20" name="矩形 19">
            <a:extLst>
              <a:ext uri="{FF2B5EF4-FFF2-40B4-BE49-F238E27FC236}">
                <a16:creationId xmlns:a16="http://schemas.microsoft.com/office/drawing/2014/main" xmlns="" id="{9AB51A58-DD3B-402B-AC3C-3B4430C35CC0}"/>
              </a:ext>
            </a:extLst>
          </p:cNvPr>
          <p:cNvSpPr/>
          <p:nvPr/>
        </p:nvSpPr>
        <p:spPr>
          <a:xfrm>
            <a:off x="6330462" y="5765418"/>
            <a:ext cx="3915339" cy="646331"/>
          </a:xfrm>
          <a:prstGeom prst="rect">
            <a:avLst/>
          </a:prstGeom>
        </p:spPr>
        <p:txBody>
          <a:bodyPr wrap="square">
            <a:spAutoFit/>
          </a:bodyPr>
          <a:lstStyle/>
          <a:p>
            <a:r>
              <a:rPr lang="zh-CN" altLang="en-US" sz="3600" b="1" dirty="0">
                <a:solidFill>
                  <a:schemeClr val="bg1"/>
                </a:solidFill>
                <a:latin typeface="Arial"/>
                <a:ea typeface="黑体" panose="02010609060101010101" pitchFamily="49" charset="-122"/>
                <a:cs typeface="+mj-cs"/>
              </a:rPr>
              <a:t>价值的基本特性</a:t>
            </a:r>
            <a:endParaRPr lang="zh-CN" altLang="en-US" dirty="0">
              <a:solidFill>
                <a:schemeClr val="bg1"/>
              </a:solidFill>
            </a:endParaRPr>
          </a:p>
        </p:txBody>
      </p:sp>
      <p:sp>
        <p:nvSpPr>
          <p:cNvPr id="21" name="矩形 20">
            <a:extLst>
              <a:ext uri="{FF2B5EF4-FFF2-40B4-BE49-F238E27FC236}">
                <a16:creationId xmlns:a16="http://schemas.microsoft.com/office/drawing/2014/main" xmlns="" id="{8D4807C1-D800-48A4-8CF2-E9BE34CA0714}"/>
              </a:ext>
            </a:extLst>
          </p:cNvPr>
          <p:cNvSpPr/>
          <p:nvPr/>
        </p:nvSpPr>
        <p:spPr>
          <a:xfrm>
            <a:off x="4726743" y="1199657"/>
            <a:ext cx="3458596" cy="590931"/>
          </a:xfrm>
          <a:prstGeom prst="rect">
            <a:avLst/>
          </a:prstGeom>
        </p:spPr>
        <p:txBody>
          <a:bodyPr wrap="square">
            <a:spAutoFit/>
          </a:bodyPr>
          <a:lstStyle/>
          <a:p>
            <a:pPr lvl="0" eaLnBrk="1" fontAlgn="auto" hangingPunct="1">
              <a:lnSpc>
                <a:spcPct val="90000"/>
              </a:lnSpc>
              <a:spcBef>
                <a:spcPts val="1000"/>
              </a:spcBef>
              <a:spcAft>
                <a:spcPts val="0"/>
              </a:spcAft>
              <a:buClr>
                <a:srgbClr val="5DBFAD">
                  <a:lumMod val="75000"/>
                </a:srgbClr>
              </a:buClr>
            </a:pPr>
            <a:r>
              <a:rPr lang="zh-CN" altLang="en-US" sz="3600" dirty="0">
                <a:solidFill>
                  <a:srgbClr val="3D3F41"/>
                </a:solidFill>
                <a:latin typeface="微软雅黑" panose="020B0503020204020204" pitchFamily="34" charset="-122"/>
                <a:ea typeface="微软雅黑" panose="020B0503020204020204" pitchFamily="34" charset="-122"/>
              </a:rPr>
              <a:t>价值的主体性</a:t>
            </a:r>
            <a:endParaRPr lang="en-US" altLang="zh-CN" sz="3600" dirty="0">
              <a:solidFill>
                <a:srgbClr val="3D3F4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xmlns="" id="{D9A67288-81CF-4ADA-9753-DF75F2F62ADE}"/>
              </a:ext>
            </a:extLst>
          </p:cNvPr>
          <p:cNvSpPr/>
          <p:nvPr/>
        </p:nvSpPr>
        <p:spPr>
          <a:xfrm>
            <a:off x="4332849" y="2163272"/>
            <a:ext cx="3671363" cy="646331"/>
          </a:xfrm>
          <a:prstGeom prst="rect">
            <a:avLst/>
          </a:prstGeom>
        </p:spPr>
        <p:txBody>
          <a:bodyPr wrap="square">
            <a:spAutoFit/>
          </a:bodyPr>
          <a:lstStyle/>
          <a:p>
            <a:r>
              <a:rPr lang="zh-CN" altLang="en-US" sz="3600" dirty="0">
                <a:solidFill>
                  <a:srgbClr val="3D3F41"/>
                </a:solidFill>
                <a:latin typeface="微软雅黑" panose="020B0503020204020204" pitchFamily="34" charset="-122"/>
                <a:ea typeface="微软雅黑" panose="020B0503020204020204" pitchFamily="34" charset="-122"/>
              </a:rPr>
              <a:t>价值的客观性</a:t>
            </a:r>
            <a:endParaRPr lang="zh-CN" altLang="en-US" sz="36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xmlns="" id="{A512A4A3-2FBD-4F83-B960-AD8890AC4E49}"/>
              </a:ext>
            </a:extLst>
          </p:cNvPr>
          <p:cNvSpPr/>
          <p:nvPr/>
        </p:nvSpPr>
        <p:spPr>
          <a:xfrm>
            <a:off x="3790639" y="3266361"/>
            <a:ext cx="3321023" cy="646331"/>
          </a:xfrm>
          <a:prstGeom prst="rect">
            <a:avLst/>
          </a:prstGeom>
        </p:spPr>
        <p:txBody>
          <a:bodyPr wrap="square">
            <a:spAutoFit/>
          </a:bodyPr>
          <a:lstStyle/>
          <a:p>
            <a:r>
              <a:rPr lang="zh-CN" altLang="en-US" sz="3600" dirty="0">
                <a:solidFill>
                  <a:srgbClr val="3D3F41"/>
                </a:solidFill>
                <a:latin typeface="微软雅黑" panose="020B0503020204020204" pitchFamily="34" charset="-122"/>
                <a:ea typeface="微软雅黑" panose="020B0503020204020204" pitchFamily="34" charset="-122"/>
              </a:rPr>
              <a:t>价值的多维性</a:t>
            </a:r>
            <a:endParaRPr lang="zh-CN" altLang="en-US" sz="36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xmlns="" id="{C9F40648-C97E-4803-B0BB-DC9AB761386F}"/>
              </a:ext>
            </a:extLst>
          </p:cNvPr>
          <p:cNvSpPr/>
          <p:nvPr/>
        </p:nvSpPr>
        <p:spPr>
          <a:xfrm>
            <a:off x="3323693" y="4305293"/>
            <a:ext cx="4095748" cy="646331"/>
          </a:xfrm>
          <a:prstGeom prst="rect">
            <a:avLst/>
          </a:prstGeom>
        </p:spPr>
        <p:txBody>
          <a:bodyPr wrap="square">
            <a:spAutoFit/>
          </a:bodyPr>
          <a:lstStyle/>
          <a:p>
            <a:r>
              <a:rPr lang="zh-CN" altLang="en-US" sz="3600" dirty="0">
                <a:solidFill>
                  <a:srgbClr val="3D3F41"/>
                </a:solidFill>
                <a:latin typeface="微软雅黑" panose="020B0503020204020204" pitchFamily="34" charset="-122"/>
                <a:ea typeface="微软雅黑" panose="020B0503020204020204" pitchFamily="34" charset="-122"/>
              </a:rPr>
              <a:t>价值的社会历史性</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62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3</a:t>
            </a:r>
          </a:p>
        </p:txBody>
      </p:sp>
      <p:sp>
        <p:nvSpPr>
          <p:cNvPr id="3" name="标题 2"/>
          <p:cNvSpPr>
            <a:spLocks noGrp="1"/>
          </p:cNvSpPr>
          <p:nvPr>
            <p:ph type="title"/>
            <p:custDataLst>
              <p:tags r:id="rId3"/>
            </p:custDataLst>
          </p:nvPr>
        </p:nvSpPr>
        <p:spPr>
          <a:xfrm>
            <a:off x="3189720" y="1166962"/>
            <a:ext cx="7730260" cy="1330036"/>
          </a:xfrm>
        </p:spPr>
        <p:txBody>
          <a:bodyPr>
            <a:normAutofit/>
          </a:bodyPr>
          <a:lstStyle/>
          <a:p>
            <a:r>
              <a:rPr lang="zh-CN" altLang="en-US" sz="4800" dirty="0"/>
              <a:t>价 值 评 价 及 其 特 点</a:t>
            </a:r>
          </a:p>
        </p:txBody>
      </p:sp>
      <p:sp>
        <p:nvSpPr>
          <p:cNvPr id="4" name="文本占位符 3"/>
          <p:cNvSpPr>
            <a:spLocks noGrp="1"/>
          </p:cNvSpPr>
          <p:nvPr>
            <p:ph type="body" idx="1"/>
            <p:custDataLst>
              <p:tags r:id="rId4"/>
            </p:custDataLst>
          </p:nvPr>
        </p:nvSpPr>
        <p:spPr>
          <a:xfrm>
            <a:off x="2929352" y="3230230"/>
            <a:ext cx="8623300" cy="1885406"/>
          </a:xfrm>
        </p:spPr>
        <p:txBody>
          <a:bodyPr>
            <a:noAutofit/>
          </a:bodyPr>
          <a:lstStyle/>
          <a:p>
            <a:pPr algn="l"/>
            <a:r>
              <a:rPr lang="zh-CN" altLang="en-US" sz="2800" dirty="0">
                <a:solidFill>
                  <a:schemeClr val="bg2">
                    <a:lumMod val="50000"/>
                  </a:schemeClr>
                </a:solidFill>
                <a:latin typeface="微软雅黑" panose="020B0503020204020204" pitchFamily="34" charset="-122"/>
                <a:ea typeface="微软雅黑" panose="020B0503020204020204" pitchFamily="34" charset="-122"/>
              </a:rPr>
              <a:t>价值评价是主体对客体的价值以及价值大小所作的评判或判断，因而也被称作价值判断。价值评价通过揭示客体对于主体的意义，形成对客体的不同态度，如肯定或否定、喜欢或反感、美或丑、善或恶、公正或偏私等。</a:t>
            </a:r>
          </a:p>
        </p:txBody>
      </p:sp>
    </p:spTree>
    <p:custDataLst>
      <p:tags r:id="rId1"/>
    </p:custDataLst>
    <p:extLst>
      <p:ext uri="{BB962C8B-B14F-4D97-AF65-F5344CB8AC3E}">
        <p14:creationId xmlns:p14="http://schemas.microsoft.com/office/powerpoint/2010/main" val="155667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8D1A5F6-3672-41B1-B4AB-75FA28CFB86D}"/>
              </a:ext>
            </a:extLst>
          </p:cNvPr>
          <p:cNvSpPr>
            <a:spLocks noGrp="1"/>
          </p:cNvSpPr>
          <p:nvPr>
            <p:ph type="title"/>
          </p:nvPr>
        </p:nvSpPr>
        <p:spPr>
          <a:xfrm>
            <a:off x="4818348" y="0"/>
            <a:ext cx="10364451" cy="1596177"/>
          </a:xfrm>
        </p:spPr>
        <p:txBody>
          <a:bodyPr/>
          <a:lstStyle/>
          <a:p>
            <a:r>
              <a:rPr lang="zh-CN" altLang="en-US" dirty="0"/>
              <a:t>价值评价及其特点</a:t>
            </a:r>
          </a:p>
        </p:txBody>
      </p:sp>
      <p:sp>
        <p:nvSpPr>
          <p:cNvPr id="3" name="内容占位符 2">
            <a:extLst>
              <a:ext uri="{FF2B5EF4-FFF2-40B4-BE49-F238E27FC236}">
                <a16:creationId xmlns:a16="http://schemas.microsoft.com/office/drawing/2014/main" xmlns="" id="{B5EBDFD9-7805-418B-97C2-D56B6B701A27}"/>
              </a:ext>
            </a:extLst>
          </p:cNvPr>
          <p:cNvSpPr>
            <a:spLocks noGrp="1"/>
          </p:cNvSpPr>
          <p:nvPr>
            <p:ph sz="quarter" idx="13"/>
          </p:nvPr>
        </p:nvSpPr>
        <p:spPr>
          <a:xfrm>
            <a:off x="634307" y="288073"/>
            <a:ext cx="6668085" cy="4670474"/>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价值评价是对客观价值关系的主观反映。</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具体而言，作为一种关于价值现象的认识活动，价值评价主要有以下三个基本特点：</a:t>
            </a:r>
          </a:p>
          <a:p>
            <a:pPr>
              <a:lnSpc>
                <a:spcPct val="150000"/>
              </a:lnSpc>
            </a:pPr>
            <a:r>
              <a:rPr lang="zh-CN" altLang="en-US" sz="2800" dirty="0">
                <a:latin typeface="微软雅黑" panose="020B0503020204020204" pitchFamily="34" charset="-122"/>
                <a:ea typeface="微软雅黑" panose="020B0503020204020204" pitchFamily="34" charset="-122"/>
              </a:rPr>
              <a:t>第一，评价以主客体的价值关系为认识对象。</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第二，评价结果与评价主体直接相关。</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第三，评价结果的正确与否依赖于对客体状况和主体需要的认识。</a:t>
            </a:r>
          </a:p>
        </p:txBody>
      </p:sp>
      <p:pic>
        <p:nvPicPr>
          <p:cNvPr id="4" name="图片 3">
            <a:extLst>
              <a:ext uri="{FF2B5EF4-FFF2-40B4-BE49-F238E27FC236}">
                <a16:creationId xmlns:a16="http://schemas.microsoft.com/office/drawing/2014/main" xmlns="" id="{6479AD86-CD31-41D8-B7DD-E68B3E7E0FF4}"/>
              </a:ext>
            </a:extLst>
          </p:cNvPr>
          <p:cNvPicPr>
            <a:picLocks noChangeAspect="1"/>
          </p:cNvPicPr>
          <p:nvPr/>
        </p:nvPicPr>
        <p:blipFill>
          <a:blip r:embed="rId2"/>
          <a:stretch>
            <a:fillRect/>
          </a:stretch>
        </p:blipFill>
        <p:spPr>
          <a:xfrm>
            <a:off x="8190150" y="4072889"/>
            <a:ext cx="3620849" cy="2552699"/>
          </a:xfrm>
          <a:prstGeom prst="rect">
            <a:avLst/>
          </a:prstGeom>
        </p:spPr>
      </p:pic>
    </p:spTree>
    <p:extLst>
      <p:ext uri="{BB962C8B-B14F-4D97-AF65-F5344CB8AC3E}">
        <p14:creationId xmlns:p14="http://schemas.microsoft.com/office/powerpoint/2010/main" val="305618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D56DCD9-20FB-46CC-8E55-9AD9A3BBBEAC}"/>
              </a:ext>
            </a:extLst>
          </p:cNvPr>
          <p:cNvSpPr>
            <a:spLocks noGrp="1"/>
          </p:cNvSpPr>
          <p:nvPr>
            <p:ph type="title"/>
          </p:nvPr>
        </p:nvSpPr>
        <p:spPr>
          <a:xfrm>
            <a:off x="-1010559" y="222732"/>
            <a:ext cx="10364451" cy="1596177"/>
          </a:xfrm>
        </p:spPr>
        <p:txBody>
          <a:bodyPr/>
          <a:lstStyle/>
          <a:p>
            <a:r>
              <a:rPr lang="zh-CN" altLang="en-US" dirty="0"/>
              <a:t>价值评价及其特点</a:t>
            </a:r>
          </a:p>
        </p:txBody>
      </p:sp>
      <p:sp>
        <p:nvSpPr>
          <p:cNvPr id="3" name="内容占位符 2">
            <a:extLst>
              <a:ext uri="{FF2B5EF4-FFF2-40B4-BE49-F238E27FC236}">
                <a16:creationId xmlns:a16="http://schemas.microsoft.com/office/drawing/2014/main" xmlns="" id="{181CCECE-808D-40A9-A6E6-A2025C30736C}"/>
              </a:ext>
            </a:extLst>
          </p:cNvPr>
          <p:cNvSpPr>
            <a:spLocks noGrp="1"/>
          </p:cNvSpPr>
          <p:nvPr>
            <p:ph sz="quarter" idx="13"/>
          </p:nvPr>
        </p:nvSpPr>
        <p:spPr>
          <a:xfrm>
            <a:off x="0" y="1310640"/>
            <a:ext cx="8256896" cy="5182235"/>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价值评价不仅要判断客体对于个人的意义，更要认识对于群体、社会和人类的意义。就此而言，</a:t>
            </a:r>
            <a:r>
              <a:rPr lang="zh-CN" altLang="en-US" sz="2800" dirty="0">
                <a:solidFill>
                  <a:srgbClr val="FF0000"/>
                </a:solidFill>
                <a:latin typeface="微软雅黑" panose="020B0503020204020204" pitchFamily="34" charset="-122"/>
                <a:ea typeface="微软雅黑" panose="020B0503020204020204" pitchFamily="34" charset="-122"/>
              </a:rPr>
              <a:t>价值评价要以真理为根据，要与社会历史发展的客观规律相一致，要以人民群众的需要和利益为根本，这是价值评价的根本特征，也是应当遵循的基本原则。</a:t>
            </a:r>
            <a:r>
              <a:rPr lang="zh-CN" altLang="en-US" sz="2800" dirty="0">
                <a:latin typeface="微软雅黑" panose="020B0503020204020204" pitchFamily="34" charset="-122"/>
                <a:ea typeface="微软雅黑" panose="020B0503020204020204" pitchFamily="34" charset="-122"/>
              </a:rPr>
              <a:t>只有有利于人类主体的生存和发展、符合社会发展趋势、推动社会历史进步的需要才是确定特定主体实际需要的最高尺度。</a:t>
            </a:r>
          </a:p>
        </p:txBody>
      </p:sp>
      <p:pic>
        <p:nvPicPr>
          <p:cNvPr id="4" name="图片 3">
            <a:extLst>
              <a:ext uri="{FF2B5EF4-FFF2-40B4-BE49-F238E27FC236}">
                <a16:creationId xmlns:a16="http://schemas.microsoft.com/office/drawing/2014/main" xmlns="" id="{C093A803-6033-48A5-A90F-128706A3E3E5}"/>
              </a:ext>
            </a:extLst>
          </p:cNvPr>
          <p:cNvPicPr>
            <a:picLocks noChangeAspect="1"/>
          </p:cNvPicPr>
          <p:nvPr/>
        </p:nvPicPr>
        <p:blipFill>
          <a:blip r:embed="rId2"/>
          <a:stretch>
            <a:fillRect/>
          </a:stretch>
        </p:blipFill>
        <p:spPr>
          <a:xfrm>
            <a:off x="8256896" y="1310640"/>
            <a:ext cx="3935104" cy="5605193"/>
          </a:xfrm>
          <a:prstGeom prst="rect">
            <a:avLst/>
          </a:prstGeom>
        </p:spPr>
      </p:pic>
    </p:spTree>
    <p:extLst>
      <p:ext uri="{BB962C8B-B14F-4D97-AF65-F5344CB8AC3E}">
        <p14:creationId xmlns:p14="http://schemas.microsoft.com/office/powerpoint/2010/main" val="198271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301902" y="2496998"/>
            <a:ext cx="1627450" cy="25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357505"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just" eaLnBrk="1" hangingPunct="1">
              <a:lnSpc>
                <a:spcPct val="110000"/>
              </a:lnSpc>
              <a:spcBef>
                <a:spcPct val="0"/>
              </a:spcBef>
              <a:buClr>
                <a:srgbClr val="B8650A"/>
              </a:buClr>
              <a:buSzPct val="80000"/>
              <a:buFont typeface="Arial" pitchFamily="34" charset="0"/>
              <a:buNone/>
            </a:pPr>
            <a:r>
              <a:rPr lang="en-US" altLang="zh-CN" sz="15200" i="1" dirty="0">
                <a:solidFill>
                  <a:schemeClr val="bg2">
                    <a:lumMod val="50000"/>
                  </a:schemeClr>
                </a:solidFill>
                <a:latin typeface="+mn-lt"/>
                <a:ea typeface="+mn-ea"/>
              </a:rPr>
              <a:t>4</a:t>
            </a:r>
          </a:p>
        </p:txBody>
      </p:sp>
      <p:sp>
        <p:nvSpPr>
          <p:cNvPr id="3" name="标题 2"/>
          <p:cNvSpPr>
            <a:spLocks noGrp="1"/>
          </p:cNvSpPr>
          <p:nvPr>
            <p:ph type="title"/>
            <p:custDataLst>
              <p:tags r:id="rId3"/>
            </p:custDataLst>
          </p:nvPr>
        </p:nvSpPr>
        <p:spPr>
          <a:xfrm>
            <a:off x="3419475" y="1166962"/>
            <a:ext cx="7730260" cy="1330036"/>
          </a:xfrm>
        </p:spPr>
        <p:txBody>
          <a:bodyPr>
            <a:normAutofit/>
          </a:bodyPr>
          <a:lstStyle/>
          <a:p>
            <a:r>
              <a:rPr lang="zh-CN" altLang="en-US" sz="4800" dirty="0"/>
              <a:t>价 值 观 与 核 心 价 值 观</a:t>
            </a:r>
          </a:p>
        </p:txBody>
      </p:sp>
      <p:sp>
        <p:nvSpPr>
          <p:cNvPr id="4" name="文本占位符 3"/>
          <p:cNvSpPr>
            <a:spLocks noGrp="1"/>
          </p:cNvSpPr>
          <p:nvPr>
            <p:ph type="body" idx="1"/>
            <p:custDataLst>
              <p:tags r:id="rId4"/>
            </p:custDataLst>
          </p:nvPr>
        </p:nvSpPr>
        <p:spPr>
          <a:xfrm>
            <a:off x="3086100" y="3243878"/>
            <a:ext cx="8063635" cy="1644106"/>
          </a:xfrm>
        </p:spPr>
        <p:txBody>
          <a:bodyPr>
            <a:noAutofit/>
          </a:bodyPr>
          <a:lstStyle/>
          <a:p>
            <a:pPr algn="l"/>
            <a:r>
              <a:rPr lang="zh-CN" altLang="en-US" sz="3200" dirty="0">
                <a:solidFill>
                  <a:schemeClr val="bg2">
                    <a:lumMod val="50000"/>
                  </a:schemeClr>
                </a:solidFill>
                <a:latin typeface="微软雅黑" panose="020B0503020204020204" pitchFamily="34" charset="-122"/>
                <a:ea typeface="微软雅黑" panose="020B0503020204020204" pitchFamily="34" charset="-122"/>
              </a:rPr>
              <a:t>价值观是人们关于价值本质的认识以及对人和事物的评价标准、评价原则和评价方法的观点的体系。它与世界观和人生观是一致的。价值观有先进与落后、正确与错误、积极与消极之分。</a:t>
            </a:r>
          </a:p>
        </p:txBody>
      </p:sp>
    </p:spTree>
    <p:custDataLst>
      <p:tags r:id="rId1"/>
    </p:custDataLst>
    <p:extLst>
      <p:ext uri="{BB962C8B-B14F-4D97-AF65-F5344CB8AC3E}">
        <p14:creationId xmlns:p14="http://schemas.microsoft.com/office/powerpoint/2010/main" val="166793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 grpId="0"/>
      <p:bldP spid="4"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C18B66-8CED-4A2D-98EE-CCBB4ECEDA8C}"/>
              </a:ext>
            </a:extLst>
          </p:cNvPr>
          <p:cNvSpPr>
            <a:spLocks noGrp="1"/>
          </p:cNvSpPr>
          <p:nvPr>
            <p:ph type="title"/>
          </p:nvPr>
        </p:nvSpPr>
        <p:spPr/>
        <p:txBody>
          <a:bodyPr/>
          <a:lstStyle/>
          <a:p>
            <a:r>
              <a:rPr lang="zh-CN" altLang="en-US" dirty="0"/>
              <a:t>价值观与核心价值观</a:t>
            </a:r>
          </a:p>
        </p:txBody>
      </p:sp>
      <p:sp>
        <p:nvSpPr>
          <p:cNvPr id="3" name="内容占位符 2">
            <a:extLst>
              <a:ext uri="{FF2B5EF4-FFF2-40B4-BE49-F238E27FC236}">
                <a16:creationId xmlns:a16="http://schemas.microsoft.com/office/drawing/2014/main" xmlns="" id="{673D69AA-2952-4371-A3A3-916C3EC2195B}"/>
              </a:ext>
            </a:extLst>
          </p:cNvPr>
          <p:cNvSpPr>
            <a:spLocks noGrp="1"/>
          </p:cNvSpPr>
          <p:nvPr>
            <p:ph sz="quarter" idx="13"/>
          </p:nvPr>
        </p:nvSpPr>
        <p:spPr>
          <a:xfrm>
            <a:off x="647131" y="1861728"/>
            <a:ext cx="9248335" cy="1763076"/>
          </a:xfrm>
        </p:spPr>
        <p:txBody>
          <a:bodyPr>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价值观是人们关于应该做什么和不应该做什么的基本观点，是区分好与坏、对与错、善与恶、美与丑等的总观念。</a:t>
            </a:r>
          </a:p>
        </p:txBody>
      </p:sp>
      <p:pic>
        <p:nvPicPr>
          <p:cNvPr id="5" name="图片 4">
            <a:extLst>
              <a:ext uri="{FF2B5EF4-FFF2-40B4-BE49-F238E27FC236}">
                <a16:creationId xmlns:a16="http://schemas.microsoft.com/office/drawing/2014/main" xmlns="" id="{71D46292-9F80-4851-BA54-02A26EB063EA}"/>
              </a:ext>
            </a:extLst>
          </p:cNvPr>
          <p:cNvPicPr>
            <a:picLocks noChangeAspect="1"/>
          </p:cNvPicPr>
          <p:nvPr/>
        </p:nvPicPr>
        <p:blipFill>
          <a:blip r:embed="rId2"/>
          <a:stretch>
            <a:fillRect/>
          </a:stretch>
        </p:blipFill>
        <p:spPr>
          <a:xfrm>
            <a:off x="6953250" y="3271837"/>
            <a:ext cx="4762500" cy="2752725"/>
          </a:xfrm>
          <a:prstGeom prst="rect">
            <a:avLst/>
          </a:prstGeom>
        </p:spPr>
      </p:pic>
    </p:spTree>
    <p:extLst>
      <p:ext uri="{BB962C8B-B14F-4D97-AF65-F5344CB8AC3E}">
        <p14:creationId xmlns:p14="http://schemas.microsoft.com/office/powerpoint/2010/main" val="15488764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8、12、15、19、20、25、27"/>
  <p:tag name="KSO_WM_TEMPLATE_CATEGORY" val="custom"/>
  <p:tag name="KSO_WM_TEMPLATE_INDEX" val="160473"/>
  <p:tag name="KSO_WM_SLIDE_ID" val="custom160473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6*l_i*1_4"/>
  <p:tag name="KSO_WM_UNIT_CLEAR" val="1"/>
  <p:tag name="KSO_WM_UNIT_LAYERLEVEL" val="1_1"/>
  <p:tag name="KSO_WM_DIAGRAM_GROUP_CODE" val="l1-1"/>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8"/>
  <p:tag name="KSO_WM_UNIT_ID" val="custom160473_8*l_i*1_18"/>
  <p:tag name="KSO_WM_UNIT_CLEAR" val="1"/>
  <p:tag name="KSO_WM_UNIT_LAYERLEVEL" val="1_1"/>
  <p:tag name="KSO_WM_DIAGRAM_GROUP_CODE" val="l1-1"/>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3_1"/>
  <p:tag name="KSO_WM_UNIT_ID" val="custom160473_8*l_h_f*1_3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7"/>
  <p:tag name="KSO_WM_UNIT_ID" val="custom160473_8*l_i*1_7"/>
  <p:tag name="KSO_WM_UNIT_CLEAR" val="1"/>
  <p:tag name="KSO_WM_UNIT_LAYERLEVEL" val="1_1"/>
  <p:tag name="KSO_WM_DIAGRAM_GROUP_CODE" val="l1-1"/>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8"/>
  <p:tag name="KSO_WM_UNIT_ID" val="custom160473_8*l_i*1_8"/>
  <p:tag name="KSO_WM_UNIT_CLEAR" val="1"/>
  <p:tag name="KSO_WM_UNIT_LAYERLEVEL" val="1_1"/>
  <p:tag name="KSO_WM_DIAGRAM_GROUP_CODE" val="l1-1"/>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9"/>
  <p:tag name="KSO_WM_UNIT_ID" val="custom160473_8*l_i*1_9"/>
  <p:tag name="KSO_WM_UNIT_CLEAR" val="1"/>
  <p:tag name="KSO_WM_UNIT_LAYERLEVEL" val="1_1"/>
  <p:tag name="KSO_WM_DIAGRAM_GROUP_CODE" val="l1-1"/>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0"/>
  <p:tag name="KSO_WM_UNIT_ID" val="custom160473_8*l_i*1_10"/>
  <p:tag name="KSO_WM_UNIT_CLEAR" val="1"/>
  <p:tag name="KSO_WM_UNIT_LAYERLEVEL" val="1_1"/>
  <p:tag name="KSO_WM_DIAGRAM_GROUP_CODE" val="l1-1"/>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1"/>
  <p:tag name="KSO_WM_UNIT_ID" val="custom160473_8*l_i*1_11"/>
  <p:tag name="KSO_WM_UNIT_CLEAR" val="1"/>
  <p:tag name="KSO_WM_UNIT_LAYERLEVEL" val="1_1"/>
  <p:tag name="KSO_WM_DIAGRAM_GROUP_CODE" val="l1-1"/>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2"/>
  <p:tag name="KSO_WM_UNIT_ID" val="custom160473_8*l_i*1_12"/>
  <p:tag name="KSO_WM_UNIT_CLEAR" val="1"/>
  <p:tag name="KSO_WM_UNIT_LAYERLEVEL" val="1_1"/>
  <p:tag name="KSO_WM_DIAGRAM_GROUP_CODE" val="l1-1"/>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2_1"/>
  <p:tag name="KSO_WM_UNIT_ID" val="custom160473_8*l_h_f*1_2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8*l_i*1_1"/>
  <p:tag name="KSO_WM_UNIT_CLEAR" val="1"/>
  <p:tag name="KSO_WM_UNIT_LAYERLEVEL" val="1_1"/>
  <p:tag name="KSO_WM_DIAGRAM_GROUP_CODE" val="l1-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6*l_i*1_5"/>
  <p:tag name="KSO_WM_UNIT_CLEAR" val="1"/>
  <p:tag name="KSO_WM_UNIT_LAYERLEVEL" val="1_1"/>
  <p:tag name="KSO_WM_DIAGRAM_GROUP_CODE" val="l1-1"/>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8*l_i*1_2"/>
  <p:tag name="KSO_WM_UNIT_CLEAR" val="1"/>
  <p:tag name="KSO_WM_UNIT_LAYERLEVEL" val="1_1"/>
  <p:tag name="KSO_WM_DIAGRAM_GROUP_CODE" val="l1-1"/>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8*l_i*1_3"/>
  <p:tag name="KSO_WM_UNIT_CLEAR" val="1"/>
  <p:tag name="KSO_WM_UNIT_LAYERLEVEL" val="1_1"/>
  <p:tag name="KSO_WM_DIAGRAM_GROUP_CODE" val="l1-1"/>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8*l_i*1_4"/>
  <p:tag name="KSO_WM_UNIT_CLEAR" val="1"/>
  <p:tag name="KSO_WM_UNIT_LAYERLEVEL" val="1_1"/>
  <p:tag name="KSO_WM_DIAGRAM_GROUP_CODE" val="l1-1"/>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8*l_i*1_5"/>
  <p:tag name="KSO_WM_UNIT_CLEAR" val="1"/>
  <p:tag name="KSO_WM_UNIT_LAYERLEVEL" val="1_1"/>
  <p:tag name="KSO_WM_DIAGRAM_GROUP_CODE" val="l1-1"/>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8*l_i*1_6"/>
  <p:tag name="KSO_WM_UNIT_CLEAR" val="1"/>
  <p:tag name="KSO_WM_UNIT_LAYERLEVEL" val="1_1"/>
  <p:tag name="KSO_WM_DIAGRAM_GROUP_CODE" val="l1-1"/>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8*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6*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6*i*1"/>
  <p:tag name="KSO_WM_TEMPLATE_CATEGORY" val="custom"/>
  <p:tag name="KSO_WM_TEMPLATE_INDEX" val="160473"/>
  <p:tag name="KSO_WM_UNIT_INDEX" val="1"/>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6*l_i*1_1"/>
  <p:tag name="KSO_WM_UNIT_CLEAR" val="1"/>
  <p:tag name="KSO_WM_UNIT_LAYERLEVEL" val="1_1"/>
  <p:tag name="KSO_WM_DIAGRAM_GROUP_CODE" val="l1-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6*l_i*1_6"/>
  <p:tag name="KSO_WM_UNIT_CLEAR" val="1"/>
  <p:tag name="KSO_WM_UNIT_LAYERLEVEL" val="1_1"/>
  <p:tag name="KSO_WM_DIAGRAM_GROUP_CODE" val="l1-1"/>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6*l_i*1_2"/>
  <p:tag name="KSO_WM_UNIT_CLEAR" val="1"/>
  <p:tag name="KSO_WM_UNIT_LAYERLEVEL" val="1_1"/>
  <p:tag name="KSO_WM_DIAGRAM_GROUP_CODE" val="l1-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6*l_i*1_3"/>
  <p:tag name="KSO_WM_UNIT_CLEAR" val="1"/>
  <p:tag name="KSO_WM_UNIT_LAYERLEVEL" val="1_1"/>
  <p:tag name="KSO_WM_DIAGRAM_GROUP_CODE" val="l1-1"/>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6*l_i*1_4"/>
  <p:tag name="KSO_WM_UNIT_CLEAR" val="1"/>
  <p:tag name="KSO_WM_UNIT_LAYERLEVEL" val="1_1"/>
  <p:tag name="KSO_WM_DIAGRAM_GROUP_CODE" val="l1-1"/>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6*l_i*1_5"/>
  <p:tag name="KSO_WM_UNIT_CLEAR" val="1"/>
  <p:tag name="KSO_WM_UNIT_LAYERLEVEL" val="1_1"/>
  <p:tag name="KSO_WM_DIAGRAM_GROUP_CODE" val="l1-1"/>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6*l_i*1_6"/>
  <p:tag name="KSO_WM_UNIT_CLEAR" val="1"/>
  <p:tag name="KSO_WM_UNIT_LAYERLEVEL" val="1_1"/>
  <p:tag name="KSO_WM_DIAGRAM_GROUP_CODE" val="l1-1"/>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6*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6*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6*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6*i*1"/>
  <p:tag name="KSO_WM_TEMPLATE_CATEGORY" val="custom"/>
  <p:tag name="KSO_WM_TEMPLATE_INDEX" val="160473"/>
  <p:tag name="KSO_WM_UNIT_INDEX" val="1"/>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6*l_i*1_1"/>
  <p:tag name="KSO_WM_UNIT_CLEAR" val="1"/>
  <p:tag name="KSO_WM_UNIT_LAYERLEVEL" val="1_1"/>
  <p:tag name="KSO_WM_DIAGRAM_GROUP_CODE" val="l1-1"/>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6*l_i*1_2"/>
  <p:tag name="KSO_WM_UNIT_CLEAR" val="1"/>
  <p:tag name="KSO_WM_UNIT_LAYERLEVEL" val="1_1"/>
  <p:tag name="KSO_WM_DIAGRAM_GROUP_CODE" val="l1-1"/>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6*l_i*1_3"/>
  <p:tag name="KSO_WM_UNIT_CLEAR" val="1"/>
  <p:tag name="KSO_WM_UNIT_LAYERLEVEL" val="1_1"/>
  <p:tag name="KSO_WM_DIAGRAM_GROUP_CODE" val="l1-1"/>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6*l_i*1_4"/>
  <p:tag name="KSO_WM_UNIT_CLEAR" val="1"/>
  <p:tag name="KSO_WM_UNIT_LAYERLEVEL" val="1_1"/>
  <p:tag name="KSO_WM_DIAGRAM_GROUP_CODE" val="l1-1"/>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6*l_i*1_5"/>
  <p:tag name="KSO_WM_UNIT_CLEAR" val="1"/>
  <p:tag name="KSO_WM_UNIT_LAYERLEVEL" val="1_1"/>
  <p:tag name="KSO_WM_DIAGRAM_GROUP_CODE" val="l1-1"/>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6*l_i*1_6"/>
  <p:tag name="KSO_WM_UNIT_CLEAR" val="1"/>
  <p:tag name="KSO_WM_UNIT_LAYERLEVEL" val="1_1"/>
  <p:tag name="KSO_WM_DIAGRAM_GROUP_CODE" val="l1-1"/>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6*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8"/>
  <p:tag name="KSO_WM_SLIDE_INDEX" val="8"/>
  <p:tag name="KSO_WM_SLIDE_ITEM_CNT" val="3"/>
  <p:tag name="KSO_WM_SLIDE_LAYOUT" val="a_l"/>
  <p:tag name="KSO_WM_SLIDE_LAYOUT_CNT" val="1_1"/>
  <p:tag name="KSO_WM_SLIDE_TYPE" val="contents"/>
  <p:tag name="KSO_WM_BEAUTIFY_FLAG" val="#wm#"/>
  <p:tag name="KSO_WM_TAG_VERSION" val="1.0"/>
  <p:tag name="KSO_WM_SLIDE_POSITION" val="174*184"/>
  <p:tag name="KSO_WM_SLIDE_SIZE" val="433*236"/>
  <p:tag name="KSO_WM_DIAGRAM_GROUP_CODE" val="l1-1"/>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8*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8*i*1"/>
  <p:tag name="KSO_WM_TEMPLATE_CATEGORY" val="custom"/>
  <p:tag name="KSO_WM_TEMPLATE_INDEX" val="160473"/>
  <p:tag name="KSO_WM_UNIT_INDEX" val="1"/>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8*i*16"/>
  <p:tag name="KSO_WM_TEMPLATE_CATEGORY" val="custom"/>
  <p:tag name="KSO_WM_TEMPLATE_INDEX" val="160473"/>
  <p:tag name="KSO_WM_UNIT_INDEX" val="16"/>
</p:tagLst>
</file>

<file path=ppt/tags/tag1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8*i*31"/>
  <p:tag name="KSO_WM_TEMPLATE_CATEGORY" val="custom"/>
  <p:tag name="KSO_WM_TEMPLATE_INDEX" val="160473"/>
  <p:tag name="KSO_WM_UNIT_INDEX" val="31"/>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4"/>
  <p:tag name="KSO_WM_UNIT_ID" val="custom160473_8*l_i*1_14"/>
  <p:tag name="KSO_WM_UNIT_CLEAR" val="1"/>
  <p:tag name="KSO_WM_UNIT_LAYERLEVEL" val="1_1"/>
  <p:tag name="KSO_WM_DIAGRAM_GROUP_CODE" val="l1-1"/>
</p:tagLst>
</file>

<file path=ppt/tags/tag1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5"/>
  <p:tag name="KSO_WM_UNIT_ID" val="custom160473_8*l_i*1_15"/>
  <p:tag name="KSO_WM_UNIT_CLEAR" val="1"/>
  <p:tag name="KSO_WM_UNIT_LAYERLEVEL" val="1_1"/>
  <p:tag name="KSO_WM_DIAGRAM_GROUP_CODE" val="l1-1"/>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6"/>
  <p:tag name="KSO_WM_UNIT_ID" val="custom160473_8*l_i*1_16"/>
  <p:tag name="KSO_WM_UNIT_CLEAR" val="1"/>
  <p:tag name="KSO_WM_UNIT_LAYERLEVEL" val="1_1"/>
  <p:tag name="KSO_WM_DIAGRAM_GROUP_CODE" val="l1-1"/>
</p:tagLst>
</file>

<file path=ppt/tags/tag1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7"/>
  <p:tag name="KSO_WM_UNIT_ID" val="custom160473_8*l_i*1_17"/>
  <p:tag name="KSO_WM_UNIT_CLEAR" val="1"/>
  <p:tag name="KSO_WM_UNIT_LAYERLEVEL" val="1_1"/>
  <p:tag name="KSO_WM_DIAGRAM_GROUP_CODE" val="l1-1"/>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3"/>
  <p:tag name="KSO_WM_UNIT_ID" val="custom160473_8*l_i*1_13"/>
  <p:tag name="KSO_WM_UNIT_CLEAR" val="1"/>
  <p:tag name="KSO_WM_UNIT_LAYERLEVEL" val="1_1"/>
  <p:tag name="KSO_WM_DIAGRAM_GROUP_CODE" val="l1-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8"/>
  <p:tag name="KSO_WM_UNIT_ID" val="custom160473_8*l_i*1_18"/>
  <p:tag name="KSO_WM_UNIT_CLEAR" val="1"/>
  <p:tag name="KSO_WM_UNIT_LAYERLEVEL" val="1_1"/>
  <p:tag name="KSO_WM_DIAGRAM_GROUP_CODE" val="l1-1"/>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3_1"/>
  <p:tag name="KSO_WM_UNIT_ID" val="custom160473_8*l_h_f*1_3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7"/>
  <p:tag name="KSO_WM_UNIT_ID" val="custom160473_8*l_i*1_7"/>
  <p:tag name="KSO_WM_UNIT_CLEAR" val="1"/>
  <p:tag name="KSO_WM_UNIT_LAYERLEVEL" val="1_1"/>
  <p:tag name="KSO_WM_DIAGRAM_GROUP_CODE" val="l1-1"/>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8"/>
  <p:tag name="KSO_WM_UNIT_ID" val="custom160473_8*l_i*1_8"/>
  <p:tag name="KSO_WM_UNIT_CLEAR" val="1"/>
  <p:tag name="KSO_WM_UNIT_LAYERLEVEL" val="1_1"/>
  <p:tag name="KSO_WM_DIAGRAM_GROUP_CODE" val="l1-1"/>
</p:tagLst>
</file>

<file path=ppt/tags/tag1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9"/>
  <p:tag name="KSO_WM_UNIT_ID" val="custom160473_8*l_i*1_9"/>
  <p:tag name="KSO_WM_UNIT_CLEAR" val="1"/>
  <p:tag name="KSO_WM_UNIT_LAYERLEVEL" val="1_1"/>
  <p:tag name="KSO_WM_DIAGRAM_GROUP_CODE" val="l1-1"/>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0"/>
  <p:tag name="KSO_WM_UNIT_ID" val="custom160473_8*l_i*1_10"/>
  <p:tag name="KSO_WM_UNIT_CLEAR" val="1"/>
  <p:tag name="KSO_WM_UNIT_LAYERLEVEL" val="1_1"/>
  <p:tag name="KSO_WM_DIAGRAM_GROUP_CODE" val="l1-1"/>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1"/>
  <p:tag name="KSO_WM_UNIT_ID" val="custom160473_8*l_i*1_11"/>
  <p:tag name="KSO_WM_UNIT_CLEAR" val="1"/>
  <p:tag name="KSO_WM_UNIT_LAYERLEVEL" val="1_1"/>
  <p:tag name="KSO_WM_DIAGRAM_GROUP_CODE" val="l1-1"/>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2"/>
  <p:tag name="KSO_WM_UNIT_ID" val="custom160473_8*l_i*1_12"/>
  <p:tag name="KSO_WM_UNIT_CLEAR" val="1"/>
  <p:tag name="KSO_WM_UNIT_LAYERLEVEL" val="1_1"/>
  <p:tag name="KSO_WM_DIAGRAM_GROUP_CODE" val="l1-1"/>
</p:tagLst>
</file>

<file path=ppt/tags/tag1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2_1"/>
  <p:tag name="KSO_WM_UNIT_ID" val="custom160473_8*l_h_f*1_2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8*l_i*1_1"/>
  <p:tag name="KSO_WM_UNIT_CLEAR" val="1"/>
  <p:tag name="KSO_WM_UNIT_LAYERLEVEL" val="1_1"/>
  <p:tag name="KSO_WM_DIAGRAM_GROUP_CODE" val="l1-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12"/>
  <p:tag name="KSO_WM_SLIDE_SIZE" val="676*513"/>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8*l_i*1_2"/>
  <p:tag name="KSO_WM_UNIT_CLEAR" val="1"/>
  <p:tag name="KSO_WM_UNIT_LAYERLEVEL" val="1_1"/>
  <p:tag name="KSO_WM_DIAGRAM_GROUP_CODE" val="l1-1"/>
</p:tagLst>
</file>

<file path=ppt/tags/tag1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8*l_i*1_3"/>
  <p:tag name="KSO_WM_UNIT_CLEAR" val="1"/>
  <p:tag name="KSO_WM_UNIT_LAYERLEVEL" val="1_1"/>
  <p:tag name="KSO_WM_DIAGRAM_GROUP_CODE" val="l1-1"/>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8*l_i*1_4"/>
  <p:tag name="KSO_WM_UNIT_CLEAR" val="1"/>
  <p:tag name="KSO_WM_UNIT_LAYERLEVEL" val="1_1"/>
  <p:tag name="KSO_WM_DIAGRAM_GROUP_CODE" val="l1-1"/>
</p:tagLst>
</file>

<file path=ppt/tags/tag1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8*l_i*1_5"/>
  <p:tag name="KSO_WM_UNIT_CLEAR" val="1"/>
  <p:tag name="KSO_WM_UNIT_LAYERLEVEL" val="1_1"/>
  <p:tag name="KSO_WM_DIAGRAM_GROUP_CODE" val="l1-1"/>
</p:tagLst>
</file>

<file path=ppt/tags/tag1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8*l_i*1_6"/>
  <p:tag name="KSO_WM_UNIT_CLEAR" val="1"/>
  <p:tag name="KSO_WM_UNIT_LAYERLEVEL" val="1_1"/>
  <p:tag name="KSO_WM_DIAGRAM_GROUP_CODE" val="l1-1"/>
</p:tagLst>
</file>

<file path=ppt/tags/tag1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8*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0"/>
  <p:tag name="KSO_WM_TEMPLATE_CATEGORY" val="custom"/>
  <p:tag name="KSO_WM_TEMPLATE_INDEX" val="160473"/>
  <p:tag name="KSO_WM_UNIT_INDEX" val="0"/>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1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1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1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a*1"/>
  <p:tag name="KSO_WM_UNIT_CLEAR" val="1"/>
  <p:tag name="KSO_WM_UNIT_LAYERLEVEL" val="1"/>
  <p:tag name="KSO_WM_UNIT_VALUE" val="32"/>
  <p:tag name="KSO_WM_UNIT_ISCONTENTSTITLE" val="0"/>
  <p:tag name="KSO_WM_UNIT_HIGHLIGHT" val="0"/>
  <p:tag name="KSO_WM_UNIT_COMPATIBLE" val="0"/>
  <p:tag name="KSO_WM_UNIT_PRESET_TEXT_INDEX" val="3"/>
  <p:tag name="KSO_WM_UNIT_PRESET_TEXT_LEN" val="1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2"/>
  <p:tag name="KSO_WM_TEMPLATE_CATEGORY" val="custom"/>
  <p:tag name="KSO_WM_TEMPLATE_INDEX" val="160473"/>
  <p:tag name="KSO_WM_UNIT_INDEX" val="2"/>
</p:tagLst>
</file>

<file path=ppt/tags/tag2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2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2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6*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2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6*i*1"/>
  <p:tag name="KSO_WM_TEMPLATE_CATEGORY" val="custom"/>
  <p:tag name="KSO_WM_TEMPLATE_INDEX" val="160473"/>
  <p:tag name="KSO_WM_UNIT_INDEX" val="1"/>
</p:tagLst>
</file>

<file path=ppt/tags/tag2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6*l_i*1_1"/>
  <p:tag name="KSO_WM_UNIT_CLEAR" val="1"/>
  <p:tag name="KSO_WM_UNIT_LAYERLEVEL" val="1_1"/>
  <p:tag name="KSO_WM_DIAGRAM_GROUP_CODE" val="l1-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3"/>
  <p:tag name="KSO_WM_TEMPLATE_CATEGORY" val="custom"/>
  <p:tag name="KSO_WM_TEMPLATE_INDEX" val="160473"/>
  <p:tag name="KSO_WM_UNIT_INDEX" val="3"/>
</p:tagLst>
</file>

<file path=ppt/tags/tag2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6*l_i*1_2"/>
  <p:tag name="KSO_WM_UNIT_CLEAR" val="1"/>
  <p:tag name="KSO_WM_UNIT_LAYERLEVEL" val="1_1"/>
  <p:tag name="KSO_WM_DIAGRAM_GROUP_CODE" val="l1-1"/>
</p:tagLst>
</file>

<file path=ppt/tags/tag2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6*l_i*1_3"/>
  <p:tag name="KSO_WM_UNIT_CLEAR" val="1"/>
  <p:tag name="KSO_WM_UNIT_LAYERLEVEL" val="1_1"/>
  <p:tag name="KSO_WM_DIAGRAM_GROUP_CODE" val="l1-1"/>
</p:tagLst>
</file>

<file path=ppt/tags/tag2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6*l_i*1_4"/>
  <p:tag name="KSO_WM_UNIT_CLEAR" val="1"/>
  <p:tag name="KSO_WM_UNIT_LAYERLEVEL" val="1_1"/>
  <p:tag name="KSO_WM_DIAGRAM_GROUP_CODE" val="l1-1"/>
</p:tagLst>
</file>

<file path=ppt/tags/tag2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6*l_i*1_5"/>
  <p:tag name="KSO_WM_UNIT_CLEAR" val="1"/>
  <p:tag name="KSO_WM_UNIT_LAYERLEVEL" val="1_1"/>
  <p:tag name="KSO_WM_DIAGRAM_GROUP_CODE" val="l1-1"/>
</p:tagLst>
</file>

<file path=ppt/tags/tag2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6*l_i*1_6"/>
  <p:tag name="KSO_WM_UNIT_CLEAR" val="1"/>
  <p:tag name="KSO_WM_UNIT_LAYERLEVEL" val="1_1"/>
  <p:tag name="KSO_WM_DIAGRAM_GROUP_CODE" val="l1-1"/>
</p:tagLst>
</file>

<file path=ppt/tags/tag2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6*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2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2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4"/>
  <p:tag name="KSO_WM_TEMPLATE_CATEGORY" val="custom"/>
  <p:tag name="KSO_WM_TEMPLATE_INDEX" val="160473"/>
  <p:tag name="KSO_WM_UNIT_INDEX" val="4"/>
</p:tagLst>
</file>

<file path=ppt/tags/tag2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2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2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2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6*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5"/>
  <p:tag name="KSO_WM_TEMPLATE_CATEGORY" val="custom"/>
  <p:tag name="KSO_WM_TEMPLATE_INDEX" val="160473"/>
  <p:tag name="KSO_WM_UNIT_INDEX" val="5"/>
</p:tagLst>
</file>

<file path=ppt/tags/tag2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6*i*1"/>
  <p:tag name="KSO_WM_TEMPLATE_CATEGORY" val="custom"/>
  <p:tag name="KSO_WM_TEMPLATE_INDEX" val="160473"/>
  <p:tag name="KSO_WM_UNIT_INDEX" val="1"/>
</p:tagLst>
</file>

<file path=ppt/tags/tag2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6*l_i*1_1"/>
  <p:tag name="KSO_WM_UNIT_CLEAR" val="1"/>
  <p:tag name="KSO_WM_UNIT_LAYERLEVEL" val="1_1"/>
  <p:tag name="KSO_WM_DIAGRAM_GROUP_CODE" val="l1-1"/>
</p:tagLst>
</file>

<file path=ppt/tags/tag2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6*l_i*1_2"/>
  <p:tag name="KSO_WM_UNIT_CLEAR" val="1"/>
  <p:tag name="KSO_WM_UNIT_LAYERLEVEL" val="1_1"/>
  <p:tag name="KSO_WM_DIAGRAM_GROUP_CODE" val="l1-1"/>
</p:tagLst>
</file>

<file path=ppt/tags/tag2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6*l_i*1_3"/>
  <p:tag name="KSO_WM_UNIT_CLEAR" val="1"/>
  <p:tag name="KSO_WM_UNIT_LAYERLEVEL" val="1_1"/>
  <p:tag name="KSO_WM_DIAGRAM_GROUP_CODE" val="l1-1"/>
</p:tagLst>
</file>

<file path=ppt/tags/tag2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6*l_i*1_4"/>
  <p:tag name="KSO_WM_UNIT_CLEAR" val="1"/>
  <p:tag name="KSO_WM_UNIT_LAYERLEVEL" val="1_1"/>
  <p:tag name="KSO_WM_DIAGRAM_GROUP_CODE" val="l1-1"/>
</p:tagLst>
</file>

<file path=ppt/tags/tag2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6*l_i*1_5"/>
  <p:tag name="KSO_WM_UNIT_CLEAR" val="1"/>
  <p:tag name="KSO_WM_UNIT_LAYERLEVEL" val="1_1"/>
  <p:tag name="KSO_WM_DIAGRAM_GROUP_CODE" val="l1-1"/>
</p:tagLst>
</file>

<file path=ppt/tags/tag2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6*l_i*1_6"/>
  <p:tag name="KSO_WM_UNIT_CLEAR" val="1"/>
  <p:tag name="KSO_WM_UNIT_LAYERLEVEL" val="1_1"/>
  <p:tag name="KSO_WM_DIAGRAM_GROUP_CODE" val="l1-1"/>
</p:tagLst>
</file>

<file path=ppt/tags/tag2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6*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2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2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7"/>
  <p:tag name="KSO_WM_TEMPLATE_CATEGORY" val="custom"/>
  <p:tag name="KSO_WM_TEMPLATE_INDEX" val="160473"/>
  <p:tag name="KSO_WM_UNIT_INDEX" val="7"/>
</p:tagLst>
</file>

<file path=ppt/tags/tag2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2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2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6*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2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6*i*1"/>
  <p:tag name="KSO_WM_TEMPLATE_CATEGORY" val="custom"/>
  <p:tag name="KSO_WM_TEMPLATE_INDEX" val="160473"/>
  <p:tag name="KSO_WM_UNIT_INDEX" val="1"/>
</p:tagLst>
</file>

<file path=ppt/tags/tag2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6*l_i*1_1"/>
  <p:tag name="KSO_WM_UNIT_CLEAR" val="1"/>
  <p:tag name="KSO_WM_UNIT_LAYERLEVEL" val="1_1"/>
  <p:tag name="KSO_WM_DIAGRAM_GROUP_CODE" val="l1-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9"/>
  <p:tag name="KSO_WM_TEMPLATE_CATEGORY" val="custom"/>
  <p:tag name="KSO_WM_TEMPLATE_INDEX" val="160473"/>
  <p:tag name="KSO_WM_UNIT_INDEX" val="9"/>
</p:tagLst>
</file>

<file path=ppt/tags/tag2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6*l_i*1_2"/>
  <p:tag name="KSO_WM_UNIT_CLEAR" val="1"/>
  <p:tag name="KSO_WM_UNIT_LAYERLEVEL" val="1_1"/>
  <p:tag name="KSO_WM_DIAGRAM_GROUP_CODE" val="l1-1"/>
</p:tagLst>
</file>

<file path=ppt/tags/tag2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6*l_i*1_3"/>
  <p:tag name="KSO_WM_UNIT_CLEAR" val="1"/>
  <p:tag name="KSO_WM_UNIT_LAYERLEVEL" val="1_1"/>
  <p:tag name="KSO_WM_DIAGRAM_GROUP_CODE" val="l1-1"/>
</p:tagLst>
</file>

<file path=ppt/tags/tag2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6*l_i*1_4"/>
  <p:tag name="KSO_WM_UNIT_CLEAR" val="1"/>
  <p:tag name="KSO_WM_UNIT_LAYERLEVEL" val="1_1"/>
  <p:tag name="KSO_WM_DIAGRAM_GROUP_CODE" val="l1-1"/>
</p:tagLst>
</file>

<file path=ppt/tags/tag2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6*l_i*1_5"/>
  <p:tag name="KSO_WM_UNIT_CLEAR" val="1"/>
  <p:tag name="KSO_WM_UNIT_LAYERLEVEL" val="1_1"/>
  <p:tag name="KSO_WM_DIAGRAM_GROUP_CODE" val="l1-1"/>
</p:tagLst>
</file>

<file path=ppt/tags/tag2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6*l_i*1_6"/>
  <p:tag name="KSO_WM_UNIT_CLEAR" val="1"/>
  <p:tag name="KSO_WM_UNIT_LAYERLEVEL" val="1_1"/>
  <p:tag name="KSO_WM_DIAGRAM_GROUP_CODE" val="l1-1"/>
</p:tagLst>
</file>

<file path=ppt/tags/tag2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6*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2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2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11"/>
  <p:tag name="KSO_WM_TEMPLATE_CATEGORY" val="custom"/>
  <p:tag name="KSO_WM_TEMPLATE_INDEX" val="160473"/>
  <p:tag name="KSO_WM_UNIT_INDEX" val="11"/>
</p:tagLst>
</file>

<file path=ppt/tags/tag2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2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2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2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12"/>
  <p:tag name="KSO_WM_TEMPLATE_CATEGORY" val="custom"/>
  <p:tag name="KSO_WM_TEMPLATE_INDEX" val="160473"/>
  <p:tag name="KSO_WM_UNIT_INDEX" val="12"/>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0*i*14"/>
  <p:tag name="KSO_WM_TEMPLATE_CATEGORY" val="custom"/>
  <p:tag name="KSO_WM_TEMPLATE_INDEX" val="160473"/>
  <p:tag name="KSO_WM_UNIT_INDEX" val="1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20*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b*1"/>
  <p:tag name="KSO_WM_UNIT_CLEAR" val="1"/>
  <p:tag name="KSO_WM_UNIT_LAYERLEVEL" val="1"/>
  <p:tag name="KSO_WM_UNIT_VALUE" val="35"/>
  <p:tag name="KSO_WM_UNIT_ISCONTENTSTITLE" val="0"/>
  <p:tag name="KSO_WM_UNIT_HIGHLIGHT" val="0"/>
  <p:tag name="KSO_WM_UNIT_COMPATIBLE" val="0"/>
  <p:tag name="KSO_WM_UNIT_PRESET_TEXT_INDEX" val="4"/>
  <p:tag name="KSO_WM_UNIT_PRESET_TEXT_LEN" val="57"/>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f"/>
  <p:tag name="KSO_WM_UNIT_INDEX" val="1"/>
  <p:tag name="KSO_WM_UNIT_ID" val="custom160473_20*f*1"/>
  <p:tag name="KSO_WM_UNIT_CLEAR" val="1"/>
  <p:tag name="KSO_WM_UNIT_LAYERLEVEL" val="1"/>
  <p:tag name="KSO_WM_UNIT_VALUE" val="70"/>
  <p:tag name="KSO_WM_UNIT_HIGHLIGHT" val="0"/>
  <p:tag name="KSO_WM_UNIT_COMPATIBLE" val="0"/>
  <p:tag name="KSO_WM_UNIT_PRESET_TEXT_INDEX" val="5"/>
  <p:tag name="KSO_WM_UNIT_PRESET_TEXT_LEN" val="125"/>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30*133"/>
  <p:tag name="KSO_WM_SLIDE_SIZE" val="766*36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9*a*1"/>
  <p:tag name="KSO_WM_UNIT_CLEAR" val="1"/>
  <p:tag name="KSO_WM_UNIT_LAYERLEVEL" val="1"/>
  <p:tag name="KSO_WM_UNIT_VALUE" val="42"/>
  <p:tag name="KSO_WM_UNIT_ISCONTENTSTITLE" val="0"/>
  <p:tag name="KSO_WM_UNIT_HIGHLIGHT" val="0"/>
  <p:tag name="KSO_WM_UNIT_COMPATIBLE" val="0"/>
  <p:tag name="KSO_WM_UNIT_PRESET_TEXT_INDEX" val="3"/>
  <p:tag name="KSO_WM_UNIT_PRESET_TEXT_LEN" val="12"/>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f"/>
  <p:tag name="KSO_WM_UNIT_INDEX" val="1"/>
  <p:tag name="KSO_WM_UNIT_ID" val="custom160473_19*f*1"/>
  <p:tag name="KSO_WM_UNIT_CLEAR" val="1"/>
  <p:tag name="KSO_WM_UNIT_LAYERLEVEL" val="1"/>
  <p:tag name="KSO_WM_UNIT_VALUE" val="126"/>
  <p:tag name="KSO_WM_UNIT_HIGHLIGHT" val="0"/>
  <p:tag name="KSO_WM_UNIT_COMPATIBLE" val="0"/>
  <p:tag name="KSO_WM_UNIT_PRESET_TEXT_INDEX" val="4"/>
  <p:tag name="KSO_WM_UNIT_PRESET_TEXT_LEN" val="57"/>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5"/>
  <p:tag name="KSO_WM_SLIDE_INDEX" val="15"/>
  <p:tag name="KSO_WM_SLIDE_ITEM_CNT" val="3"/>
  <p:tag name="KSO_WM_SLIDE_LAYOUT" val="a_l"/>
  <p:tag name="KSO_WM_SLIDE_LAYOUT_CNT" val="1_1"/>
  <p:tag name="KSO_WM_SLIDE_TYPE" val="text"/>
  <p:tag name="KSO_WM_BEAUTIFY_FLAG" val="#wm#"/>
  <p:tag name="KSO_WM_TAG_VERSION" val="1.0"/>
  <p:tag name="KSO_WM_SLIDE_POSITION" val="173*209"/>
  <p:tag name="KSO_WM_SLIDE_SIZE" val="614*207"/>
  <p:tag name="KSO_WM_DIAGRAM_GROUP_CODE" val="l1-2"/>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5*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7"/>
  <p:tag name="KSO_WM_SLIDE_INDEX" val="7"/>
  <p:tag name="KSO_WM_SLIDE_ITEM_CNT" val="2"/>
  <p:tag name="KSO_WM_SLIDE_LAYOUT" val="a_l"/>
  <p:tag name="KSO_WM_SLIDE_LAYOUT_CNT" val="1_1"/>
  <p:tag name="KSO_WM_SLIDE_TYPE" val="contents"/>
  <p:tag name="KSO_WM_BEAUTIFY_FLAG" val="#wm#"/>
  <p:tag name="KSO_WM_TAG_VERSION" val="1.0"/>
  <p:tag name="KSO_WM_SLIDE_POSITION" val="174*184"/>
  <p:tag name="KSO_WM_SLIDE_SIZE" val="433*179"/>
  <p:tag name="KSO_WM_DIAGRAM_GROUP_CODE" val="l1-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7*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6*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7*i*1"/>
  <p:tag name="KSO_WM_TEMPLATE_CATEGORY" val="custom"/>
  <p:tag name="KSO_WM_TEMPLATE_INDEX" val="160473"/>
  <p:tag name="KSO_WM_UNIT_INDEX"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7*i*16"/>
  <p:tag name="KSO_WM_TEMPLATE_CATEGORY" val="custom"/>
  <p:tag name="KSO_WM_TEMPLATE_INDEX" val="160473"/>
  <p:tag name="KSO_WM_UNIT_INDEX" val="16"/>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7"/>
  <p:tag name="KSO_WM_UNIT_ID" val="custom160473_7*l_i*1_7"/>
  <p:tag name="KSO_WM_UNIT_CLEAR" val="1"/>
  <p:tag name="KSO_WM_UNIT_LAYERLEVEL" val="1_1"/>
  <p:tag name="KSO_WM_DIAGRAM_GROUP_CODE" val="l1-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8"/>
  <p:tag name="KSO_WM_UNIT_ID" val="custom160473_7*l_i*1_8"/>
  <p:tag name="KSO_WM_UNIT_CLEAR" val="1"/>
  <p:tag name="KSO_WM_UNIT_LAYERLEVEL" val="1_1"/>
  <p:tag name="KSO_WM_DIAGRAM_GROUP_CODE" val="l1-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9"/>
  <p:tag name="KSO_WM_UNIT_ID" val="custom160473_7*l_i*1_9"/>
  <p:tag name="KSO_WM_UNIT_CLEAR" val="1"/>
  <p:tag name="KSO_WM_UNIT_LAYERLEVEL" val="1_1"/>
  <p:tag name="KSO_WM_DIAGRAM_GROUP_CODE" val="l1-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0"/>
  <p:tag name="KSO_WM_UNIT_ID" val="custom160473_7*l_i*1_10"/>
  <p:tag name="KSO_WM_UNIT_CLEAR" val="1"/>
  <p:tag name="KSO_WM_UNIT_LAYERLEVEL" val="1_1"/>
  <p:tag name="KSO_WM_DIAGRAM_GROUP_CODE" val="l1-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1"/>
  <p:tag name="KSO_WM_UNIT_ID" val="custom160473_7*l_i*1_11"/>
  <p:tag name="KSO_WM_UNIT_CLEAR" val="1"/>
  <p:tag name="KSO_WM_UNIT_LAYERLEVEL" val="1_1"/>
  <p:tag name="KSO_WM_DIAGRAM_GROUP_CODE" val="l1-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2"/>
  <p:tag name="KSO_WM_UNIT_ID" val="custom160473_7*l_i*1_12"/>
  <p:tag name="KSO_WM_UNIT_CLEAR" val="1"/>
  <p:tag name="KSO_WM_UNIT_LAYERLEVEL" val="1_1"/>
  <p:tag name="KSO_WM_DIAGRAM_GROUP_CODE" val="l1-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2_1"/>
  <p:tag name="KSO_WM_UNIT_ID" val="custom160473_7*l_h_f*1_2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7*l_i*1_1"/>
  <p:tag name="KSO_WM_UNIT_CLEAR" val="1"/>
  <p:tag name="KSO_WM_UNIT_LAYERLEVEL" val="1_1"/>
  <p:tag name="KSO_WM_DIAGRAM_GROUP_CODE" val="l1-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6*i*1"/>
  <p:tag name="KSO_WM_TEMPLATE_CATEGORY" val="custom"/>
  <p:tag name="KSO_WM_TEMPLATE_INDEX" val="160473"/>
  <p:tag name="KSO_WM_UNIT_INDEX" val="1"/>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7*l_i*1_2"/>
  <p:tag name="KSO_WM_UNIT_CLEAR" val="1"/>
  <p:tag name="KSO_WM_UNIT_LAYERLEVEL" val="1_1"/>
  <p:tag name="KSO_WM_DIAGRAM_GROUP_CODE" val="l1-1"/>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7*l_i*1_3"/>
  <p:tag name="KSO_WM_UNIT_CLEAR" val="1"/>
  <p:tag name="KSO_WM_UNIT_LAYERLEVEL" val="1_1"/>
  <p:tag name="KSO_WM_DIAGRAM_GROUP_CODE" val="l1-1"/>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7*l_i*1_4"/>
  <p:tag name="KSO_WM_UNIT_CLEAR" val="1"/>
  <p:tag name="KSO_WM_UNIT_LAYERLEVEL" val="1_1"/>
  <p:tag name="KSO_WM_DIAGRAM_GROUP_CODE" val="l1-1"/>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7*l_i*1_5"/>
  <p:tag name="KSO_WM_UNIT_CLEAR" val="1"/>
  <p:tag name="KSO_WM_UNIT_LAYERLEVEL" val="1_1"/>
  <p:tag name="KSO_WM_DIAGRAM_GROUP_CODE" val="l1-1"/>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7*l_i*1_6"/>
  <p:tag name="KSO_WM_UNIT_CLEAR" val="1"/>
  <p:tag name="KSO_WM_UNIT_LAYERLEVEL" val="1_1"/>
  <p:tag name="KSO_WM_DIAGRAM_GROUP_CODE" val="l1-1"/>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7*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6*l_i*1_1"/>
  <p:tag name="KSO_WM_UNIT_CLEAR" val="1"/>
  <p:tag name="KSO_WM_UNIT_LAYERLEVEL" val="1_1"/>
  <p:tag name="KSO_WM_DIAGRAM_GROUP_CODE" val="l1-1"/>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22"/>
  <p:tag name="KSO_WM_SLIDE_INDEX" val="22"/>
  <p:tag name="KSO_WM_SLIDE_ITEM_CNT" val="2"/>
  <p:tag name="KSO_WM_SLIDE_LAYOUT" val="a_l"/>
  <p:tag name="KSO_WM_SLIDE_LAYOUT_CNT" val="1_1"/>
  <p:tag name="KSO_WM_SLIDE_TYPE" val="text"/>
  <p:tag name="KSO_WM_BEAUTIFY_FLAG" val="#wm#"/>
  <p:tag name="KSO_WM_TAG_VERSION" val="1.0"/>
  <p:tag name="KSO_WM_SLIDE_POSITION" val="318*199"/>
  <p:tag name="KSO_WM_SLIDE_SIZE" val="324*254"/>
  <p:tag name="KSO_WM_DIAGRAM_GROUP_CODE" val="l1-3"/>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2*i*0"/>
  <p:tag name="KSO_WM_TEMPLATE_CATEGORY" val="custom"/>
  <p:tag name="KSO_WM_TEMPLATE_INDEX" val="160473"/>
  <p:tag name="KSO_WM_UNIT_INDEX" val="0"/>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22*i*9"/>
  <p:tag name="KSO_WM_TEMPLATE_CATEGORY" val="custom"/>
  <p:tag name="KSO_WM_TEMPLATE_INDEX" val="160473"/>
  <p:tag name="KSO_WM_UNIT_INDEX" val="9"/>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22*a*1"/>
  <p:tag name="KSO_WM_UNIT_CLEAR" val="1"/>
  <p:tag name="KSO_WM_UNIT_LAYERLEVEL" val="1"/>
  <p:tag name="KSO_WM_UNIT_VALUE" val="19"/>
  <p:tag name="KSO_WM_UNIT_ISCONTENTSTITLE" val="0"/>
  <p:tag name="KSO_WM_UNIT_HIGHLIGHT" val="0"/>
  <p:tag name="KSO_WM_UNIT_COMPATIBLE" val="0"/>
  <p:tag name="KSO_WM_UNIT_PRESET_TEXT_INDEX" val="3"/>
  <p:tag name="KSO_WM_UNIT_PRESET_TEXT_LEN" val="17"/>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22*l_i*1_4"/>
  <p:tag name="KSO_WM_UNIT_CLEAR" val="1"/>
  <p:tag name="KSO_WM_UNIT_LAYERLEVEL" val="1_1"/>
  <p:tag name="KSO_WM_DIAGRAM_GROUP_CODE" val="l1-3"/>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2_1"/>
  <p:tag name="KSO_WM_UNIT_ID" val="custom160473_22*l_h_f*1_2_1"/>
  <p:tag name="KSO_WM_UNIT_CLEAR" val="1"/>
  <p:tag name="KSO_WM_UNIT_LAYERLEVEL" val="1_1_1"/>
  <p:tag name="KSO_WM_UNIT_VALUE" val="45"/>
  <p:tag name="KSO_WM_UNIT_HIGHLIGHT" val="0"/>
  <p:tag name="KSO_WM_UNIT_COMPATIBLE" val="0"/>
  <p:tag name="KSO_WM_UNIT_PRESET_TEXT_INDEX" val="3"/>
  <p:tag name="KSO_WM_DIAGRAM_GROUP_CODE" val="l1-3"/>
  <p:tag name="KSO_WM_UNIT_PRESET_TEXT_LEN" val="17"/>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22*l_i*1_5"/>
  <p:tag name="KSO_WM_UNIT_CLEAR" val="1"/>
  <p:tag name="KSO_WM_UNIT_LAYERLEVEL" val="1_1"/>
  <p:tag name="KSO_WM_DIAGRAM_GROUP_CODE" val="l1-3"/>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22*l_i*1_6"/>
  <p:tag name="KSO_WM_UNIT_CLEAR" val="1"/>
  <p:tag name="KSO_WM_UNIT_LAYERLEVEL" val="1_1"/>
  <p:tag name="KSO_WM_DIAGRAM_GROUP_CODE" val="l1-3"/>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22*l_i*1_1"/>
  <p:tag name="KSO_WM_UNIT_CLEAR" val="1"/>
  <p:tag name="KSO_WM_UNIT_LAYERLEVEL" val="1_1"/>
  <p:tag name="KSO_WM_DIAGRAM_GROUP_CODE" val="l1-3"/>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22*l_h_f*1_1_1"/>
  <p:tag name="KSO_WM_UNIT_CLEAR" val="1"/>
  <p:tag name="KSO_WM_UNIT_LAYERLEVEL" val="1_1_1"/>
  <p:tag name="KSO_WM_UNIT_VALUE" val="45"/>
  <p:tag name="KSO_WM_UNIT_HIGHLIGHT" val="0"/>
  <p:tag name="KSO_WM_UNIT_COMPATIBLE" val="0"/>
  <p:tag name="KSO_WM_UNIT_PRESET_TEXT_INDEX" val="3"/>
  <p:tag name="KSO_WM_DIAGRAM_GROUP_CODE" val="l1-3"/>
  <p:tag name="KSO_WM_UNIT_PRESET_TEXT_LEN" val="17"/>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6*l_i*1_2"/>
  <p:tag name="KSO_WM_UNIT_CLEAR" val="1"/>
  <p:tag name="KSO_WM_UNIT_LAYERLEVEL" val="1_1"/>
  <p:tag name="KSO_WM_DIAGRAM_GROUP_CODE" val="l1-1"/>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22*l_i*1_2"/>
  <p:tag name="KSO_WM_UNIT_CLEAR" val="1"/>
  <p:tag name="KSO_WM_UNIT_LAYERLEVEL" val="1_1"/>
  <p:tag name="KSO_WM_DIAGRAM_GROUP_CODE" val="l1-3"/>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22*l_i*1_3"/>
  <p:tag name="KSO_WM_UNIT_CLEAR" val="1"/>
  <p:tag name="KSO_WM_UNIT_LAYERLEVEL" val="1_1"/>
  <p:tag name="KSO_WM_DIAGRAM_GROUP_CODE" val="l1-3"/>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e"/>
  <p:tag name="KSO_WM_UNIT_INDEX" val="1"/>
  <p:tag name="KSO_WM_UNIT_ID" val="custom160473_12*e*1"/>
  <p:tag name="KSO_WM_UNIT_CLEAR" val="1"/>
  <p:tag name="KSO_WM_UNIT_LAYERLEVEL" val="1"/>
  <p:tag name="KSO_WM_UNIT_VALUE" val="1"/>
  <p:tag name="KSO_WM_UNIT_HIGHLIGHT" val="0"/>
  <p:tag name="KSO_WM_UNIT_COMPATIBLE" val="1"/>
  <p:tag name="KSO_WM_UNIT_PRESET_TEXT" val="1"/>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2*b*1"/>
  <p:tag name="KSO_WM_UNIT_CLEAR" val="1"/>
  <p:tag name="KSO_WM_UNIT_LAYERLEVEL" val="1"/>
  <p:tag name="KSO_WM_UNIT_VALUE" val="50"/>
  <p:tag name="KSO_WM_UNIT_ISCONTENTSTITLE" val="0"/>
  <p:tag name="KSO_WM_UNIT_HIGHLIGHT" val="0"/>
  <p:tag name="KSO_WM_UNIT_COMPATIBLE" val="0"/>
  <p:tag name="KSO_WM_UNIT_PRESET_TEXT_INDEX" val="4"/>
  <p:tag name="KSO_WM_UNIT_PRESET_TEXT_LEN" val="57"/>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6*l_i*1_3"/>
  <p:tag name="KSO_WM_UNIT_CLEAR" val="1"/>
  <p:tag name="KSO_WM_UNIT_LAYERLEVEL" val="1_1"/>
  <p:tag name="KSO_WM_DIAGRAM_GROUP_CODE" val="l1-1"/>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3"/>
  <p:tag name="KSO_WM_SLIDE_ID" val="custom160473_8"/>
  <p:tag name="KSO_WM_SLIDE_INDEX" val="8"/>
  <p:tag name="KSO_WM_SLIDE_ITEM_CNT" val="3"/>
  <p:tag name="KSO_WM_SLIDE_LAYOUT" val="a_l"/>
  <p:tag name="KSO_WM_SLIDE_LAYOUT_CNT" val="1_1"/>
  <p:tag name="KSO_WM_SLIDE_TYPE" val="contents"/>
  <p:tag name="KSO_WM_BEAUTIFY_FLAG" val="#wm#"/>
  <p:tag name="KSO_WM_TAG_VERSION" val="1.0"/>
  <p:tag name="KSO_WM_SLIDE_POSITION" val="174*184"/>
  <p:tag name="KSO_WM_SLIDE_SIZE" val="433*236"/>
  <p:tag name="KSO_WM_DIAGRAM_GROUP_CODE" val="l1-1"/>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8*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8*i*1"/>
  <p:tag name="KSO_WM_TEMPLATE_CATEGORY" val="custom"/>
  <p:tag name="KSO_WM_TEMPLATE_INDEX" val="160473"/>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8*i*16"/>
  <p:tag name="KSO_WM_TEMPLATE_CATEGORY" val="custom"/>
  <p:tag name="KSO_WM_TEMPLATE_INDEX" val="160473"/>
  <p:tag name="KSO_WM_UNIT_INDEX" val="16"/>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3_8*i*31"/>
  <p:tag name="KSO_WM_TEMPLATE_CATEGORY" val="custom"/>
  <p:tag name="KSO_WM_TEMPLATE_INDEX" val="160473"/>
  <p:tag name="KSO_WM_UNIT_INDEX" val="31"/>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4"/>
  <p:tag name="KSO_WM_UNIT_ID" val="custom160473_8*l_i*1_14"/>
  <p:tag name="KSO_WM_UNIT_CLEAR" val="1"/>
  <p:tag name="KSO_WM_UNIT_LAYERLEVEL" val="1_1"/>
  <p:tag name="KSO_WM_DIAGRAM_GROUP_CODE" val="l1-1"/>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5"/>
  <p:tag name="KSO_WM_UNIT_ID" val="custom160473_8*l_i*1_15"/>
  <p:tag name="KSO_WM_UNIT_CLEAR" val="1"/>
  <p:tag name="KSO_WM_UNIT_LAYERLEVEL" val="1_1"/>
  <p:tag name="KSO_WM_DIAGRAM_GROUP_CODE" val="l1-1"/>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6"/>
  <p:tag name="KSO_WM_UNIT_ID" val="custom160473_8*l_i*1_16"/>
  <p:tag name="KSO_WM_UNIT_CLEAR" val="1"/>
  <p:tag name="KSO_WM_UNIT_LAYERLEVEL" val="1_1"/>
  <p:tag name="KSO_WM_DIAGRAM_GROUP_CODE" val="l1-1"/>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7"/>
  <p:tag name="KSO_WM_UNIT_ID" val="custom160473_8*l_i*1_17"/>
  <p:tag name="KSO_WM_UNIT_CLEAR" val="1"/>
  <p:tag name="KSO_WM_UNIT_LAYERLEVEL" val="1_1"/>
  <p:tag name="KSO_WM_DIAGRAM_GROUP_CODE" val="l1-1"/>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3"/>
  <p:tag name="KSO_WM_UNIT_TYPE" val="l_i"/>
  <p:tag name="KSO_WM_UNIT_INDEX" val="1_13"/>
  <p:tag name="KSO_WM_UNIT_ID" val="custom160473_8*l_i*1_13"/>
  <p:tag name="KSO_WM_UNIT_CLEAR" val="1"/>
  <p:tag name="KSO_WM_UNIT_LAYERLEVEL" val="1_1"/>
  <p:tag name="KSO_WM_DIAGRAM_GROUP_CODE" val="l1-1"/>
</p:tagLst>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水滴</Template>
  <TotalTime>2105</TotalTime>
  <Words>7926</Words>
  <Application>Microsoft Office PowerPoint</Application>
  <PresentationFormat>宽屏</PresentationFormat>
  <Paragraphs>527</Paragraphs>
  <Slides>145</Slides>
  <Notes>40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145</vt:i4>
      </vt:variant>
    </vt:vector>
  </HeadingPairs>
  <TitlesOfParts>
    <vt:vector size="159" baseType="lpstr">
      <vt:lpstr>Adidas Unity</vt:lpstr>
      <vt:lpstr>Dotum</vt:lpstr>
      <vt:lpstr>方正大黑简体</vt:lpstr>
      <vt:lpstr>黑体</vt:lpstr>
      <vt:lpstr>华文新魏</vt:lpstr>
      <vt:lpstr>宋体</vt:lpstr>
      <vt:lpstr>微软雅黑</vt:lpstr>
      <vt:lpstr>幼圆</vt:lpstr>
      <vt:lpstr>Arial</vt:lpstr>
      <vt:lpstr>Arial Rounded MT Bold</vt:lpstr>
      <vt:lpstr>Calibri</vt:lpstr>
      <vt:lpstr>Times New Roman</vt:lpstr>
      <vt:lpstr>Tw Cen MT</vt:lpstr>
      <vt:lpstr>水滴</vt:lpstr>
      <vt:lpstr>第二章 实践与认识及其发展规律</vt:lpstr>
      <vt:lpstr>PowerPoint 演示文稿</vt:lpstr>
      <vt:lpstr>实 践 的 本 质</vt:lpstr>
      <vt:lpstr>PowerPoint 演示文稿</vt:lpstr>
      <vt:lpstr>实践的概念理解的偏差</vt:lpstr>
      <vt:lpstr> </vt:lpstr>
      <vt:lpstr>PowerPoint 演示文稿</vt:lpstr>
      <vt:lpstr>实践具有直接现实性 </vt:lpstr>
      <vt:lpstr>实践具有自觉能动性 </vt:lpstr>
      <vt:lpstr>实践具有社会历史性 </vt:lpstr>
      <vt:lpstr>实 践 的 基 本 结 构</vt:lpstr>
      <vt:lpstr>实践主体</vt:lpstr>
      <vt:lpstr>实践客体</vt:lpstr>
      <vt:lpstr>实践中介</vt:lpstr>
      <vt:lpstr>实践的主体、客体之间的关系</vt:lpstr>
      <vt:lpstr>主体客体化</vt:lpstr>
      <vt:lpstr>实 践 形 式 的 多 样 性</vt:lpstr>
      <vt:lpstr>实践的基本类型：物质生产实践</vt:lpstr>
      <vt:lpstr>实践的基本类型：社会政治实践</vt:lpstr>
      <vt:lpstr>实践的基本类型：科学文化实践</vt:lpstr>
      <vt:lpstr>新的实践形式：虚拟实践</vt:lpstr>
      <vt:lpstr>实践在认识活动中的作用</vt:lpstr>
      <vt:lpstr>实践是认识的来源</vt:lpstr>
      <vt:lpstr>实践是认识发展的动力</vt:lpstr>
      <vt:lpstr>实践是认识的目的</vt:lpstr>
      <vt:lpstr>实践是检验认识真理性的唯一标准</vt:lpstr>
      <vt:lpstr>PowerPoint 演示文稿</vt:lpstr>
      <vt:lpstr>认识 的 本 质</vt:lpstr>
      <vt:lpstr>对认识本质的不同回答</vt:lpstr>
      <vt:lpstr>对认识本质的不同回答</vt:lpstr>
      <vt:lpstr>辩证唯物主义对认识本质的科学回答</vt:lpstr>
      <vt:lpstr>PowerPoint 演示文稿</vt:lpstr>
      <vt:lpstr>辩证唯物主义对认识本质的科学回答</vt:lpstr>
      <vt:lpstr>辩证唯物主义对认识本质的科学回答</vt:lpstr>
      <vt:lpstr>PowerPoint 演示文稿</vt:lpstr>
      <vt:lpstr>从 实 践 到 认 识</vt:lpstr>
      <vt:lpstr>从实践到认识的过程</vt:lpstr>
      <vt:lpstr>从实践到认识的过程</vt:lpstr>
      <vt:lpstr>从实践到认识的过程</vt:lpstr>
      <vt:lpstr>从实践到认识的过程</vt:lpstr>
      <vt:lpstr>从实践到认识的过程</vt:lpstr>
      <vt:lpstr>从实践到认识的过程</vt:lpstr>
      <vt:lpstr>从实践到认识的过程</vt:lpstr>
      <vt:lpstr>从实践到认识的过程</vt:lpstr>
      <vt:lpstr>从 认 识 到 实 践</vt:lpstr>
      <vt:lpstr>从认识到实践的过程</vt:lpstr>
      <vt:lpstr>从认识到实践的过程</vt:lpstr>
      <vt:lpstr>PowerPoint 演示文稿</vt:lpstr>
      <vt:lpstr>实践与认识的辩证运动及其规律</vt:lpstr>
      <vt:lpstr>实践与认识的辩证运动及其规律</vt:lpstr>
      <vt:lpstr>实践与认识的辩证运动及其规律</vt:lpstr>
      <vt:lpstr>实践与认识的辩证运动及其规律</vt:lpstr>
      <vt:lpstr>PowerPoint 演示文稿</vt:lpstr>
      <vt:lpstr>PowerPoint 演示文稿</vt:lpstr>
      <vt:lpstr>PowerPoint 演示文稿</vt:lpstr>
      <vt:lpstr>PowerPoint 演示文稿</vt:lpstr>
      <vt:lpstr>PowerPoint 演示文稿</vt:lpstr>
      <vt:lpstr>PowerPoint 演示文稿</vt:lpstr>
      <vt:lpstr>真 理 的 客 观 性</vt:lpstr>
      <vt:lpstr>真理的客观性</vt:lpstr>
      <vt:lpstr>真理的客观性</vt:lpstr>
      <vt:lpstr>真理的客观性</vt:lpstr>
      <vt:lpstr>真理的客观性</vt:lpstr>
      <vt:lpstr>真理的客观性</vt:lpstr>
      <vt:lpstr>真理的绝对性和相对性</vt:lpstr>
      <vt:lpstr>真理的绝对性和相对性</vt:lpstr>
      <vt:lpstr>真理的绝对性和相对性</vt:lpstr>
      <vt:lpstr>真理的绝对性和相对性</vt:lpstr>
      <vt:lpstr>真理的绝对性和相对性</vt:lpstr>
      <vt:lpstr>真理的绝对性和相对性</vt:lpstr>
      <vt:lpstr>真理的绝对性和相对性</vt:lpstr>
      <vt:lpstr>真理的绝对性和相对性</vt:lpstr>
      <vt:lpstr>真 理 与 谬 误</vt:lpstr>
      <vt:lpstr>真理与谬误</vt:lpstr>
      <vt:lpstr>真理与谬误</vt:lpstr>
      <vt:lpstr>真理与谬误</vt:lpstr>
      <vt:lpstr>真理与谬误</vt:lpstr>
      <vt:lpstr>PowerPoint 演示文稿</vt:lpstr>
      <vt:lpstr>哲学史上关于真理标准问题的争论</vt:lpstr>
      <vt:lpstr>哲学史上关于真理标准问题的争论</vt:lpstr>
      <vt:lpstr>哲学史上关于真理标准问题的争论</vt:lpstr>
      <vt:lpstr>实践是检验真理的唯一标准</vt:lpstr>
      <vt:lpstr>实践是检验真理的唯一标准</vt:lpstr>
      <vt:lpstr>实践是检验真理的唯一标准</vt:lpstr>
      <vt:lpstr>实践标准的确定性与不确定性</vt:lpstr>
      <vt:lpstr>实践标准的确定性与不确定性</vt:lpstr>
      <vt:lpstr>实践标准的确定性与不确定性</vt:lpstr>
      <vt:lpstr>实践标准的确定性与不确定性</vt:lpstr>
      <vt:lpstr>PowerPoint 演示文稿</vt:lpstr>
      <vt:lpstr>价   值</vt:lpstr>
      <vt:lpstr>价 值</vt:lpstr>
      <vt:lpstr>PowerPoint 演示文稿</vt:lpstr>
      <vt:lpstr>价 值 的 基 本 特 性</vt:lpstr>
      <vt:lpstr>PowerPoint 演示文稿</vt:lpstr>
      <vt:lpstr>价 值 评 价 及 其 特 点</vt:lpstr>
      <vt:lpstr>价值评价及其特点</vt:lpstr>
      <vt:lpstr>价值评价及其特点</vt:lpstr>
      <vt:lpstr>价 值 观 与 核 心 价 值 观</vt:lpstr>
      <vt:lpstr>价值观与核心价值观</vt:lpstr>
      <vt:lpstr>价值观与核心价值观</vt:lpstr>
      <vt:lpstr>真理和价值在实践中的辩证统一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真理和价值在实践中的辩证统一</vt:lpstr>
      <vt:lpstr>真理和价值在实践中的辩证统一</vt:lpstr>
      <vt:lpstr>PowerPoint 演示文稿</vt:lpstr>
      <vt:lpstr>认识世界和改造世界及其辩证关系</vt:lpstr>
      <vt:lpstr>认识世界和改造世界及其辩证关系</vt:lpstr>
      <vt:lpstr>认识世界和改造世界及其辩证关系</vt:lpstr>
      <vt:lpstr>认识世界和改造世界及其辩证关系</vt:lpstr>
      <vt:lpstr>改造客观世界和改造主观世界及其辩证关系</vt:lpstr>
      <vt:lpstr>改造客观世界和改造主观世界及其辩证关系</vt:lpstr>
      <vt:lpstr>改造客观世界和改造主观世界及其辩证关系</vt:lpstr>
      <vt:lpstr>改造客观世界和改造主观世界及其辩证关系</vt:lpstr>
      <vt:lpstr>认识世界和改造世界的过程是从必然走向自由的过程</vt:lpstr>
      <vt:lpstr>认识世界和改造世界的过程是从 必然走向自由的过程</vt:lpstr>
      <vt:lpstr>认识世界和改造世界的过程是从 必然走向自由的过程</vt:lpstr>
      <vt:lpstr>认识世界和改造世界的过程是从 必然走向自由的过程</vt:lpstr>
      <vt:lpstr>PowerPoint 演示文稿</vt:lpstr>
      <vt:lpstr>一切从实际出发是马克思主义认识论的根本要求</vt:lpstr>
      <vt:lpstr>一切从实际出发是马克思主义认识论的根本要求</vt:lpstr>
      <vt:lpstr>一切从实际出发是马克思主义认识论的根本要求</vt:lpstr>
      <vt:lpstr>实事求是是中国共产党思想路线的核心</vt:lpstr>
      <vt:lpstr>实事求是是中国共产党思想路线的核心</vt:lpstr>
      <vt:lpstr>实事求是是中国共产党思想路线的核心</vt:lpstr>
      <vt:lpstr>PowerPoint 演示文稿</vt:lpstr>
      <vt:lpstr>实践创新为理论创新提供不竭的动力源泉</vt:lpstr>
      <vt:lpstr>实践创新为理论创新提供不竭的动力源泉</vt:lpstr>
      <vt:lpstr>实践创新为理论创新提供不竭的动力源泉</vt:lpstr>
      <vt:lpstr>实践创新为理论创新提供不竭的动力源泉</vt:lpstr>
      <vt:lpstr>理论创新为实践创新提供科学的行动指南</vt:lpstr>
      <vt:lpstr>理论创新为实践创新提供科学的行动指南</vt:lpstr>
      <vt:lpstr>努力实现理论创新与实践创新的良性互动</vt:lpstr>
      <vt:lpstr>努力实现理论创新与实践创新的良性互动</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chengquan huang</dc:creator>
  <cp:lastModifiedBy>yang yanping</cp:lastModifiedBy>
  <cp:revision>657</cp:revision>
  <dcterms:created xsi:type="dcterms:W3CDTF">2015-03-31T02:33:00Z</dcterms:created>
  <dcterms:modified xsi:type="dcterms:W3CDTF">2019-10-20T08:40:43Z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2052-10.1.0.5552</vt:lpwstr>
  </property>
</Properties>
</file>